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1p/q0L19khPerI5Kqn0boQ==" hashData="Tp9AecwKHQV5xx4gGLjWp5Q/4UmZZxatxwu1iyFrJoT7zW7cxi1yvf5iGgcA/+sCmLYiFpIz/50ngDLuwamDK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93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20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234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10825" y="1104900"/>
            <a:ext cx="7010401" cy="8077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325" y="1104900"/>
            <a:ext cx="9220200" cy="746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25"/>
              </a:lnSpc>
              <a:buNone/>
            </a:pPr>
            <a:r>
              <a:rPr lang="en-US" sz="4500" b="1" dirty="0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«ЕСЛИ ЕСТЬ </a:t>
            </a:r>
            <a:r>
              <a:rPr lang="en-US" sz="4500" b="1" dirty="0" err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В</a:t>
            </a: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 МИРЕ ЗАКОНЫ, КОТОРЫМ ПОВИНУЮТСЯ ВСЕ НА СВЕТЕ, И ЛЮДИ, И БОГИ - ТО ЭТО , ПРЕЖДЕ ВСЕГО ЗАКОНЫ МАТЕМАТИЧЕСКИЕ»
«КТО ЗНАЕТ МАТЕМАТИКУ, ТОТ ЗНАЕТ ТО, ЧТО ВЫШЕ БОГОВ»</a:t>
            </a:r>
            <a:endParaRPr lang="en-US" sz="4500"/>
          </a:p>
        </p:txBody>
      </p:sp>
      <p:sp>
        <p:nvSpPr>
          <p:cNvPr id="4" name="Text 1"/>
          <p:cNvSpPr/>
          <p:nvPr/>
        </p:nvSpPr>
        <p:spPr>
          <a:xfrm>
            <a:off x="6972300" y="8620125"/>
            <a:ext cx="298132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25"/>
              </a:lnSpc>
              <a:buNone/>
            </a:pP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ПИФАГОР</a:t>
            </a:r>
            <a:endParaRPr lang="en-US" sz="4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8175" y="666750"/>
            <a:ext cx="5715000" cy="895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5625" y="990600"/>
            <a:ext cx="8724900" cy="280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25"/>
              </a:lnSpc>
              <a:buNone/>
            </a:pP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ТАРО НУМЕРОЛОГИЯ:</a:t>
            </a:r>
            <a:br>
              <a:rPr/>
            </a:br>
            <a:br>
              <a:rPr/>
            </a:b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МАГ</a:t>
            </a:r>
            <a:endParaRPr lang="en-US" sz="4500"/>
          </a:p>
        </p:txBody>
      </p:sp>
      <p:sp>
        <p:nvSpPr>
          <p:cNvPr id="4" name="Text 1"/>
          <p:cNvSpPr/>
          <p:nvPr/>
        </p:nvSpPr>
        <p:spPr>
          <a:xfrm>
            <a:off x="6943725" y="3838575"/>
            <a:ext cx="3314700" cy="2000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Энергия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Первопроходец 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Уникальность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Достигатор
Посвящение в Идею</a:t>
            </a:r>
            <a:endParaRPr lang="en-US" sz="2625"/>
          </a:p>
        </p:txBody>
      </p:sp>
      <p:sp>
        <p:nvSpPr>
          <p:cNvPr id="5" name="Text 2"/>
          <p:cNvSpPr/>
          <p:nvPr/>
        </p:nvSpPr>
        <p:spPr>
          <a:xfrm>
            <a:off x="6905625" y="8105775"/>
            <a:ext cx="485775" cy="2000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9600" b="1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1</a:t>
            </a:r>
            <a:endParaRPr lang="en-US" sz="9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825" y="447675"/>
            <a:ext cx="17306925" cy="850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Плюсы энергии: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Посвящение в идею (не верят в себя, ищут подтверждения извне)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Умение пробивать дорогу самостоятельно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Возможность творить и создавать что–то уникальное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Новаторство и лидерство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Мощная материализующая способность мысли (все что говорят может мгновенно приобретать форму)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Создав и реализовав себя, помогают реализоваться другим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Любят красивые аксессуары</a:t>
            </a:r>
            <a:br>
              <a:rPr/>
            </a:br>
            <a:br>
              <a:rPr/>
            </a:b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Минусы энергии: 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Признание только своей значимости и уникальности (корона)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Подавление и подчинение своей воле, выраженный эгоизм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Неверие в собственные силы и неумение сложить себе цену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Неуважение своей личности, комплексы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Неумение и нежелание социально реализовываться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Страх публичных выступлений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Проблемы в отношениях с  братьями и сестрами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Бунтуют, идут не по всему пути, а чтобы доказать кому-то что-то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Нежелание взрослеть</a:t>
            </a:r>
            <a:endParaRPr lang="en-US"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8175" y="666750"/>
            <a:ext cx="5715000" cy="895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3725" y="2724150"/>
            <a:ext cx="10734675" cy="4848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Для реализации потенциала: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Вернуть себе самоопределение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Развивать коммуникацию, обучаться ораторскому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   мастерству, учиться доносить идеи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Проводить свои идеи в мир и посвящать в них людей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Изучать законы материализации мысли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Работать над заниженной самооценкой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Научиться брать ответственность за себя и других людей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Найти свою уникальную нишу, стать первым в чем-то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Концентрироваться на одной идее и доводить ее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   до логического завершения</a:t>
            </a:r>
            <a:endParaRPr lang="en-US"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143000"/>
            <a:ext cx="5133976" cy="8001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5625" y="990600"/>
            <a:ext cx="9525000" cy="280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25"/>
              </a:lnSpc>
              <a:buNone/>
            </a:pP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ВЕДИЧЕСКАЯ НУМЕРОЛОГИЯ:</a:t>
            </a:r>
            <a:br>
              <a:rPr/>
            </a:br>
            <a:br>
              <a:rPr/>
            </a:b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ЛУНА</a:t>
            </a:r>
            <a:endParaRPr lang="en-US" sz="4500"/>
          </a:p>
        </p:txBody>
      </p:sp>
      <p:sp>
        <p:nvSpPr>
          <p:cNvPr id="4" name="Text 1"/>
          <p:cNvSpPr/>
          <p:nvPr/>
        </p:nvSpPr>
        <p:spPr>
          <a:xfrm>
            <a:off x="6943725" y="6181725"/>
            <a:ext cx="106299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Дипломатичность, партнерство, равновесие, умение проявлять гибкость. Руководить через вдохновение, миролюбивы.</a:t>
            </a:r>
            <a:endParaRPr lang="en-US" sz="2625"/>
          </a:p>
        </p:txBody>
      </p:sp>
      <p:sp>
        <p:nvSpPr>
          <p:cNvPr id="5" name="Text 2"/>
          <p:cNvSpPr/>
          <p:nvPr/>
        </p:nvSpPr>
        <p:spPr>
          <a:xfrm>
            <a:off x="6943725" y="3838575"/>
            <a:ext cx="1847850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Чувства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Эмоции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Инстинкты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Мать</a:t>
            </a:r>
            <a:endParaRPr lang="en-US" sz="2625"/>
          </a:p>
        </p:txBody>
      </p:sp>
      <p:sp>
        <p:nvSpPr>
          <p:cNvPr id="6" name="Text 3"/>
          <p:cNvSpPr/>
          <p:nvPr/>
        </p:nvSpPr>
        <p:spPr>
          <a:xfrm>
            <a:off x="6943725" y="7800975"/>
            <a:ext cx="7239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9600" b="1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2</a:t>
            </a:r>
            <a:endParaRPr lang="en-US" sz="9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143000"/>
            <a:ext cx="5133976" cy="8001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0801" y="953311"/>
            <a:ext cx="11258550" cy="8476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 невежестве: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Частые истерики, глубокие депрессии, огромные страхи, плохая память, большая мнительность, неспособность управлять своими эмоциями или наоборот, полное их подавление, нежелание иметь детей.</a:t>
            </a:r>
            <a:br>
              <a:rPr/>
            </a:br>
            <a:br>
              <a:rPr/>
            </a:b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 страсти: 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Очень беспокойный ум, меняющиеся эмоции, большая привязанность к своим детям и равнодушие к чужим. Хитрят, сплетничают.</a:t>
            </a:r>
            <a:br>
              <a:rPr/>
            </a:br>
            <a:br>
              <a:rPr/>
            </a:b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 благости: 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Развитая интуиция, дружелюбие по отношению ко всем живым существам, желание и способность заботиться о других, огромное чувство внутреннего счастья, полное спокойствие, большая благодарность ко всему, с чем соприкасается человек, уважение и любовь к матери. Серьезное отношение к зачатию, деторождению и воспитанию детей.</a:t>
            </a:r>
            <a:endParaRPr lang="en-US"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4825" y="485775"/>
            <a:ext cx="5715000" cy="895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825" y="666750"/>
            <a:ext cx="5715000" cy="895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905625" y="990600"/>
            <a:ext cx="8724900" cy="280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25"/>
              </a:lnSpc>
              <a:buNone/>
            </a:pP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ТАРО НУМЕРОЛОГИЯ:</a:t>
            </a:r>
            <a:br>
              <a:rPr/>
            </a:br>
            <a:br>
              <a:rPr/>
            </a:b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ВЕРХОВНАЯ ЖРИЦА</a:t>
            </a:r>
            <a:endParaRPr lang="en-US" sz="4500"/>
          </a:p>
        </p:txBody>
      </p:sp>
      <p:sp>
        <p:nvSpPr>
          <p:cNvPr id="5" name="Text 1"/>
          <p:cNvSpPr/>
          <p:nvPr/>
        </p:nvSpPr>
        <p:spPr>
          <a:xfrm>
            <a:off x="6905625" y="3790950"/>
            <a:ext cx="3190875" cy="3600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ru-RU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Интуиция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ru-RU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Наблюдательность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ru-RU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Женская Природа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ru-RU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Информация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ru-RU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Передача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ru-RU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Общение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ru-RU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Тайна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ru-RU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Забота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ru-RU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Помощь</a:t>
            </a:r>
            <a:endParaRPr lang="en-US" sz="2625"/>
          </a:p>
        </p:txBody>
      </p:sp>
      <p:sp>
        <p:nvSpPr>
          <p:cNvPr id="6" name="Text 2"/>
          <p:cNvSpPr/>
          <p:nvPr/>
        </p:nvSpPr>
        <p:spPr>
          <a:xfrm>
            <a:off x="6943725" y="8277225"/>
            <a:ext cx="7239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9600" b="1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2</a:t>
            </a:r>
            <a:endParaRPr lang="en-US" sz="9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400" y="342900"/>
            <a:ext cx="16097250" cy="930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Плюсы энергии: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Гармоничные отношения между матерью и ребенком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Дипломатические способности, умение урегулировать конфликты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Сильная интуиция, связь с подсознанием, умение видеть и чувствовать глубоко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Способность получать любую информацию, владеть тайнами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Способность управлять в тени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Способность исцелять руками и словом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Любовь и понимание природы и животного мира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Мягкая обволакивающая энергетика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Глубинный контакт с собой</a:t>
            </a:r>
            <a:br>
              <a:rPr/>
            </a:br>
            <a:br>
              <a:rPr/>
            </a:b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Минусы энергии: 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Потеря своего “Я”, страх проявлять себя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Сложные отношения с мамой, созависимость с ней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Отсутствие контакта с телом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Вечные сомнения, капризность и непостоянность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Сплетни, интриги, козни, ссорят  между собой людей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Пребывание в состоянии недовольства. Противоречивость и двойственность натуры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Скрытность, двуличие, ложь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Смена масок и ролей, фальшивость, ненадёжность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Неумение делать выбор</a:t>
            </a:r>
            <a:endParaRPr lang="en-US"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6750" y="666750"/>
            <a:ext cx="5715000" cy="895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3725" y="3124200"/>
            <a:ext cx="10696575" cy="404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Для реализации потенциала: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Познать себя, свое “Я”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Выйти из созависимости с мамой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Найти в самом себе точку опоры и равновесия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Собирать информацию и быть ее источником.
    Не допускать ее искажения.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Объединять, а не ссорить людей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Вкладывать средства в обучение, информацию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Научиться прямо говорить о своих желаниях и потребностях</a:t>
            </a:r>
            <a:endParaRPr lang="en-US"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143000"/>
            <a:ext cx="5133976" cy="8001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5625" y="990600"/>
            <a:ext cx="9620250" cy="280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25"/>
              </a:lnSpc>
              <a:buNone/>
            </a:pP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ВЕДИЧЕСКАЯ НУМЕРОЛОГИЯ:
</a:t>
            </a:r>
            <a:br>
              <a:rPr/>
            </a:b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ЮПИТЕР</a:t>
            </a:r>
            <a:endParaRPr lang="en-US" sz="4500"/>
          </a:p>
        </p:txBody>
      </p:sp>
      <p:sp>
        <p:nvSpPr>
          <p:cNvPr id="4" name="Text 1"/>
          <p:cNvSpPr/>
          <p:nvPr/>
        </p:nvSpPr>
        <p:spPr>
          <a:xfrm>
            <a:off x="6943725" y="6181725"/>
            <a:ext cx="106299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Учитель. Энергия расширения.
Я всегда расту!</a:t>
            </a:r>
            <a:endParaRPr lang="en-US" sz="2625"/>
          </a:p>
        </p:txBody>
      </p:sp>
      <p:sp>
        <p:nvSpPr>
          <p:cNvPr id="5" name="Text 2"/>
          <p:cNvSpPr/>
          <p:nvPr/>
        </p:nvSpPr>
        <p:spPr>
          <a:xfrm>
            <a:off x="6943725" y="3838575"/>
            <a:ext cx="2257425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Удача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Образование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Философия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Мудрость</a:t>
            </a:r>
            <a:endParaRPr lang="en-US" sz="2625"/>
          </a:p>
        </p:txBody>
      </p:sp>
      <p:sp>
        <p:nvSpPr>
          <p:cNvPr id="6" name="Text 3"/>
          <p:cNvSpPr/>
          <p:nvPr/>
        </p:nvSpPr>
        <p:spPr>
          <a:xfrm>
            <a:off x="6905625" y="7800975"/>
            <a:ext cx="7620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9600" b="1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3</a:t>
            </a:r>
            <a:endParaRPr lang="en-US" sz="9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143000"/>
            <a:ext cx="5133976" cy="8001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3725" y="1066800"/>
            <a:ext cx="10715625" cy="816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 невежестве: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Алчность, грубая непочтительная речь, постоянное осуждение других, жесткая оценка, критика различных религиозных течений, большой пессимизм.</a:t>
            </a:r>
            <a:br>
              <a:rPr/>
            </a:br>
            <a:br>
              <a:rPr/>
            </a:b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 страсти: 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Безрассудство, осуждение других, склонность к азартным играм, желание со всеми спорить, непризнание никаких авторитетов, излишняя принципиальность. Следование  тем моральным нормам, которые способствуют материальному прогрессу.</a:t>
            </a:r>
            <a:br>
              <a:rPr/>
            </a:br>
            <a:br>
              <a:rPr/>
            </a:b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 благости: 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Оптимизм, почтительная речь, честность, искренность, любовь делать пожертвования, независимость от денег. Регулярность и последовательность в духовной практике. Полный отказ от азартных игр. Отсутствие критики и осуждения других людей как в уме, так и на словах.</a:t>
            </a:r>
            <a:endParaRPr lang="en-US"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91800" y="1104900"/>
            <a:ext cx="7010401" cy="8077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325" y="1104900"/>
            <a:ext cx="9467850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6525"/>
              </a:lnSpc>
              <a:buNone/>
            </a:pP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ЧИСЛА -</a:t>
            </a:r>
            <a:endParaRPr lang="en-US" sz="4500"/>
          </a:p>
        </p:txBody>
      </p:sp>
      <p:sp>
        <p:nvSpPr>
          <p:cNvPr id="4" name="Text 1"/>
          <p:cNvSpPr/>
          <p:nvPr/>
        </p:nvSpPr>
        <p:spPr>
          <a:xfrm>
            <a:off x="695325" y="2038350"/>
            <a:ext cx="7981950" cy="388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60"/>
              </a:lnSpc>
              <a:buNone/>
            </a:pP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это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самые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универсальные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символы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,
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что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понятны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в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любой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культуре</a:t>
            </a:r>
            <a:r>
              <a:rPr lang="ru-RU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.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ru-RU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Они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передавались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людьми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из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поколения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в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поколение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.</a:t>
            </a:r>
            <a:br>
              <a:rPr dirty="0"/>
            </a:br>
            <a:br>
              <a:rPr dirty="0"/>
            </a:b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Число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ru-RU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-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есть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вибрация</a:t>
            </a:r>
            <a:r>
              <a:rPr lang="ru-RU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. И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каждая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школа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ru-RU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это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по-своему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трактует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!</a:t>
            </a:r>
            <a:br>
              <a:rPr dirty="0"/>
            </a:br>
            <a:endParaRPr lang="en-US" sz="33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4825" y="666750"/>
            <a:ext cx="5715000" cy="895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5625" y="990600"/>
            <a:ext cx="8724900" cy="280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25"/>
              </a:lnSpc>
              <a:buNone/>
            </a:pP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ТАРО НУМЕРОЛОГИЯ:</a:t>
            </a:r>
            <a:br>
              <a:rPr/>
            </a:br>
            <a:br>
              <a:rPr/>
            </a:b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ИМПЕРАТРИЦА</a:t>
            </a:r>
            <a:endParaRPr lang="en-US" sz="4500"/>
          </a:p>
        </p:txBody>
      </p:sp>
      <p:sp>
        <p:nvSpPr>
          <p:cNvPr id="4" name="Text 1"/>
          <p:cNvSpPr/>
          <p:nvPr/>
        </p:nvSpPr>
        <p:spPr>
          <a:xfrm>
            <a:off x="6943725" y="3838575"/>
            <a:ext cx="2076450" cy="280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ru-RU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Ресурс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ru-RU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Жизнь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ru-RU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Мать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ru-RU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Женщина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ru-RU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Плодородие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ru-RU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Творчество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ru-RU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Роскошь</a:t>
            </a:r>
            <a:endParaRPr lang="en-US" sz="2625"/>
          </a:p>
        </p:txBody>
      </p:sp>
      <p:sp>
        <p:nvSpPr>
          <p:cNvPr id="5" name="Text 2"/>
          <p:cNvSpPr/>
          <p:nvPr/>
        </p:nvSpPr>
        <p:spPr>
          <a:xfrm>
            <a:off x="6943725" y="8277225"/>
            <a:ext cx="7620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9600" b="1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3</a:t>
            </a:r>
            <a:endParaRPr lang="en-US" sz="9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975" y="161925"/>
            <a:ext cx="16097250" cy="930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Плюсы энергии:
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• Энергия женская (инь)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Умение заработать деньги, создать материю, организовать свой бизнес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Умение быть хозяйкой своей жизни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Все на своих местах, порядок дома и на работе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Модная одежда, шарм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Умение делегировать полномочия на мужчину и не тащить все на себе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Прекрасные отношения с мамой, дочкой и всеми женщинами в роду. Умение уважать женщин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Творчество, рукоделие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Баланс материнства и социальной реализации</a:t>
            </a:r>
            <a:br>
              <a:rPr/>
            </a:br>
            <a:br>
              <a:rPr/>
            </a:b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Минусы энергии: 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Деспотичность и чрезмерная властность, гиперконтроль над детьми и близкими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Зацикленность на материи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Капризность, желание повышенного внимания и заботы к себе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Зацикленность на внешности и материальных благах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Непринятие своей женской природы, своего тела, потребностей тела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Нежелание рожать детей, аборты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Плохие отношения мать-дочь. Неуважение к женщинам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Неумение создавать безопасность, кто-то должен ее создать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Закрытие творческого потока</a:t>
            </a:r>
            <a:endParaRPr lang="en-US" sz="3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4850" y="666750"/>
            <a:ext cx="5715000" cy="895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3725" y="3324225"/>
            <a:ext cx="10696575" cy="3648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Для реализации потенциала: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Создай себе безопасность самостоятельно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Научись любить жизнь и стань ее источником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Развивай свою женскую, созидательную энергию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Налаживай отношения с мамой и со всем женским родом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Научись уважать своего партнера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Вовремя отпускай своих взрослых детей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Находи источники вдохновения, творчества</a:t>
            </a:r>
            <a:endParaRPr lang="en-US" sz="3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143000"/>
            <a:ext cx="5133976" cy="8001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5625" y="990600"/>
            <a:ext cx="9315450" cy="280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25"/>
              </a:lnSpc>
              <a:buNone/>
            </a:pP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ВЕДИЧЕСКАЯ НУМЕРОЛОГИЯ:
</a:t>
            </a:r>
            <a:br>
              <a:rPr/>
            </a:b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РАХУ</a:t>
            </a:r>
            <a:endParaRPr lang="en-US" sz="4500"/>
          </a:p>
        </p:txBody>
      </p:sp>
      <p:sp>
        <p:nvSpPr>
          <p:cNvPr id="4" name="Text 1"/>
          <p:cNvSpPr/>
          <p:nvPr/>
        </p:nvSpPr>
        <p:spPr>
          <a:xfrm>
            <a:off x="6943725" y="4514850"/>
            <a:ext cx="2581275" cy="2000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Стабильность 
Защита 
Консерватизм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Отравление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Иллюзия</a:t>
            </a:r>
            <a:endParaRPr lang="en-US" sz="2625"/>
          </a:p>
        </p:txBody>
      </p:sp>
      <p:sp>
        <p:nvSpPr>
          <p:cNvPr id="5" name="Text 2"/>
          <p:cNvSpPr/>
          <p:nvPr/>
        </p:nvSpPr>
        <p:spPr>
          <a:xfrm>
            <a:off x="6943725" y="7800975"/>
            <a:ext cx="8477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9600" b="1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4</a:t>
            </a:r>
            <a:endParaRPr lang="en-US" sz="9600"/>
          </a:p>
        </p:txBody>
      </p:sp>
      <p:sp>
        <p:nvSpPr>
          <p:cNvPr id="6" name="Text 3"/>
          <p:cNvSpPr/>
          <p:nvPr/>
        </p:nvSpPr>
        <p:spPr>
          <a:xfrm>
            <a:off x="6943725" y="7800975"/>
            <a:ext cx="8477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9600" b="1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4</a:t>
            </a:r>
            <a:endParaRPr lang="en-US" sz="9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4986" y="1228725"/>
            <a:ext cx="5133976" cy="8001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3725" y="1066800"/>
            <a:ext cx="10715625" cy="816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 невежестве: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Даёт помутнение сознания и потерю памяти. Если у человека такое положение Раху, то он не может питаться натуральной пищей, ему от нее плохо. Привязанность к курению, спиртному. 
</a:t>
            </a:r>
            <a:br>
              <a:rPr/>
            </a:b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 страсти: 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Затмевает сознание, дает слепое следование какой-то идее,  фанатизм, который быстро переходит в невежество, наделяет огромными материальными желаниями, стремлением манипулировать, владеть магическими приемами.</a:t>
            </a:r>
            <a:br>
              <a:rPr/>
            </a:br>
            <a:br>
              <a:rPr/>
            </a:b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 благости: 
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Стремление жить на природе, предпочтение натуральных продуктов, регулярные медитации. Четкое осознание, что этот мир иллюзорен. Способность видеть прошлое и будущее, интуитивно понимать тонкие законы Вселенной. Бескорыстие. Полное отсутствия страха перед будущим.</a:t>
            </a:r>
            <a:endParaRPr lang="en-US" sz="3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0075" y="666750"/>
            <a:ext cx="5524500" cy="895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3725" y="619125"/>
            <a:ext cx="8724900" cy="2238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25"/>
              </a:lnSpc>
              <a:buNone/>
            </a:pP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ТАРО НУМЕРОЛОГИЯ:
ИМПЕРАТОР</a:t>
            </a:r>
            <a:endParaRPr lang="en-US" sz="4500"/>
          </a:p>
        </p:txBody>
      </p:sp>
      <p:sp>
        <p:nvSpPr>
          <p:cNvPr id="4" name="Text 1"/>
          <p:cNvSpPr/>
          <p:nvPr/>
        </p:nvSpPr>
        <p:spPr>
          <a:xfrm>
            <a:off x="6943725" y="3438525"/>
            <a:ext cx="2971800" cy="440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Лидер
Ресурс
Мужчина
Отец
Ответственность
Границы
Основательность 
Преумножение
Достижения
Статус
Дисциплина</a:t>
            </a:r>
            <a:endParaRPr lang="en-US" sz="2625"/>
          </a:p>
        </p:txBody>
      </p:sp>
      <p:sp>
        <p:nvSpPr>
          <p:cNvPr id="5" name="Text 2"/>
          <p:cNvSpPr/>
          <p:nvPr/>
        </p:nvSpPr>
        <p:spPr>
          <a:xfrm>
            <a:off x="6943725" y="8258175"/>
            <a:ext cx="8477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9600" b="1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4</a:t>
            </a:r>
            <a:endParaRPr lang="en-US" sz="9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375" y="581025"/>
            <a:ext cx="16097250" cy="899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Плюсы энергии:
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en-US" sz="2625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У женщин:
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• Мужская энергия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Хорошо себя чувствует в обществе мужчин, уважает их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Прекрасные отношения с отцом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Баланс духовного и материального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Умение делать деньги, создавать безопасность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Профессионализм</a:t>
            </a:r>
            <a:br>
              <a:rPr/>
            </a:br>
            <a:br>
              <a:rPr/>
            </a:br>
            <a:r>
              <a:rPr lang="en-US" sz="2625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У мужчин: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Умение брать на себя ответственность и принимать решения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Сепарация от отца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Порядок в любом деле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Прекрасная логика, сила воли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Четкие убеждения и принципы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Внутренний стержень, харизма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Умение делать деньги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Высокий профессионализм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Руководитель от бога</a:t>
            </a:r>
            <a:endParaRPr lang="en-US" sz="3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375" y="972766"/>
            <a:ext cx="16097250" cy="7799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Минусы энергии: 
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en-US" sz="2625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У женщин: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Авторитарность, деспотизм и жесткость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Излишний контроль над близкими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Чрезмерные материальные привязанности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Подавление мужчин, соревнования со всеми мужчинами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Одеваются и ведут себя как мужчины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Одиночество
</a:t>
            </a:r>
            <a:r>
              <a:rPr lang="en-US" sz="2625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У мужчин:
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• Излишний контроль над близкими, навязывание своих правил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Проблемы в отношении с отцом и мужчинами в целом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Неумение уступать, гордыня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Консервативны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Разрушающий трудоголизм</a:t>
            </a:r>
            <a:endParaRPr lang="en-US" sz="3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0075" y="666750"/>
            <a:ext cx="5524500" cy="895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3725" y="3324225"/>
            <a:ext cx="10696575" cy="3648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Для реализации потенциала: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Стать профи в любимом деле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Обрести профессию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Создать себе безопасность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Научиться зарабатывать деньги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Становиться более мягкой или мягким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Наладить взаимоотношения с отцом и мужчинами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Научиться признавать и исправлять свои ошибки</a:t>
            </a:r>
            <a:endParaRPr lang="en-US" sz="3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143000"/>
            <a:ext cx="5133976" cy="8001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5625" y="990600"/>
            <a:ext cx="9239250" cy="280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25"/>
              </a:lnSpc>
              <a:buNone/>
            </a:pP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ВЕДИЧЕСКАЯ НУМЕРОЛОГИЯ:
</a:t>
            </a:r>
            <a:br>
              <a:rPr/>
            </a:b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МЕРКУРИЙ</a:t>
            </a:r>
            <a:endParaRPr lang="en-US" sz="4500"/>
          </a:p>
        </p:txBody>
      </p:sp>
      <p:sp>
        <p:nvSpPr>
          <p:cNvPr id="4" name="Text 1"/>
          <p:cNvSpPr/>
          <p:nvPr/>
        </p:nvSpPr>
        <p:spPr>
          <a:xfrm>
            <a:off x="6943725" y="6181725"/>
            <a:ext cx="106299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Со всеми договорится, самая быстрая планета, быстро принимает решения, примеряет любой образ (хамелеон).
Любовь к авантюрам.</a:t>
            </a:r>
            <a:endParaRPr lang="en-US" sz="2625"/>
          </a:p>
        </p:txBody>
      </p:sp>
      <p:sp>
        <p:nvSpPr>
          <p:cNvPr id="5" name="Text 2"/>
          <p:cNvSpPr/>
          <p:nvPr/>
        </p:nvSpPr>
        <p:spPr>
          <a:xfrm>
            <a:off x="6943725" y="3838575"/>
            <a:ext cx="1714500" cy="2000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Гибкость
Скорость
Свобода
Перемены
Движение</a:t>
            </a:r>
            <a:endParaRPr lang="en-US" sz="2625"/>
          </a:p>
        </p:txBody>
      </p:sp>
      <p:sp>
        <p:nvSpPr>
          <p:cNvPr id="6" name="Text 3"/>
          <p:cNvSpPr/>
          <p:nvPr/>
        </p:nvSpPr>
        <p:spPr>
          <a:xfrm>
            <a:off x="6905625" y="7800975"/>
            <a:ext cx="81915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9600" b="1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5</a:t>
            </a:r>
            <a:endParaRPr lang="en-US" sz="9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325" y="504825"/>
            <a:ext cx="94678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25"/>
              </a:lnSpc>
              <a:buNone/>
            </a:pP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ШКОЛЫ</a:t>
            </a:r>
            <a:endParaRPr lang="en-US" sz="4500"/>
          </a:p>
        </p:txBody>
      </p:sp>
      <p:sp>
        <p:nvSpPr>
          <p:cNvPr id="3" name="Text 1"/>
          <p:cNvSpPr/>
          <p:nvPr/>
        </p:nvSpPr>
        <p:spPr>
          <a:xfrm>
            <a:off x="638176" y="1428750"/>
            <a:ext cx="8143875" cy="835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860"/>
              </a:lnSpc>
            </a:pPr>
            <a:r>
              <a:rPr lang="en-US" sz="3300" b="1" dirty="0" err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Квадрат</a:t>
            </a:r>
            <a:r>
              <a:rPr lang="en-US" sz="3300" b="1" dirty="0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 </a:t>
            </a:r>
            <a:r>
              <a:rPr lang="en-US" sz="3300" b="1" dirty="0" err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Пифагора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-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наука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о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«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вибрациях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чисел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».</a:t>
            </a:r>
            <a:br>
              <a:rPr dirty="0"/>
            </a:b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en-US" sz="3300" b="1" dirty="0" err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Западная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ru-RU" sz="3300" b="1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нумерология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– </a:t>
            </a:r>
            <a:r>
              <a:rPr lang="ru-RU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это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соотнесени</a:t>
            </a:r>
            <a:r>
              <a:rPr lang="ru-RU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е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букв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латинского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алфавита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с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числами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.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По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ее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мнению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,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нет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ничего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случайного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в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нашем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мире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,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а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значит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,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буквы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в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алфавите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идут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именно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в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такой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последовательности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,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не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просто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так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. </a:t>
            </a:r>
            <a:br>
              <a:rPr dirty="0"/>
            </a:b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en-US" sz="3300" b="1" dirty="0" err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Ведическая</a:t>
            </a:r>
            <a:r>
              <a:rPr lang="en-US" sz="3300" b="1" dirty="0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 </a:t>
            </a:r>
            <a:r>
              <a:rPr lang="en-US" sz="3300" b="1" dirty="0" err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нумерология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основана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на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ведах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–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древних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сакральных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знаниях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,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написанных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на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санскрите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.</a:t>
            </a:r>
          </a:p>
          <a:p>
            <a:pPr marL="457200" algn="l">
              <a:lnSpc>
                <a:spcPts val="3960"/>
              </a:lnSpc>
            </a:pPr>
            <a:endParaRPr lang="ru-RU" sz="3300" b="1" dirty="0">
              <a:solidFill>
                <a:srgbClr val="222222"/>
              </a:solidFill>
              <a:latin typeface="Vela Sans Med" pitchFamily="34" charset="0"/>
              <a:ea typeface="Vela Sans Bold" pitchFamily="34" charset="-122"/>
              <a:cs typeface="Vela Sans Bold" pitchFamily="34" charset="-120"/>
            </a:endParaRPr>
          </a:p>
          <a:p>
            <a:pPr algn="l">
              <a:lnSpc>
                <a:spcPts val="3960"/>
              </a:lnSpc>
            </a:pPr>
            <a:r>
              <a:rPr lang="en-US" sz="3300" b="1" dirty="0" err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Библейская</a:t>
            </a:r>
            <a:r>
              <a:rPr lang="en-US" sz="3300" b="1" dirty="0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 </a:t>
            </a:r>
            <a:r>
              <a:rPr lang="en-US" sz="3300" b="1" dirty="0" err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нумерология</a:t>
            </a:r>
            <a:endParaRPr lang="ru-RU" sz="3300" b="1" dirty="0">
              <a:solidFill>
                <a:srgbClr val="222222"/>
              </a:solidFill>
              <a:latin typeface="Vela Sans Med" pitchFamily="34" charset="0"/>
              <a:ea typeface="Vela Sans Bold" pitchFamily="34" charset="-122"/>
              <a:cs typeface="Vela Sans Bold" pitchFamily="34" charset="-120"/>
            </a:endParaRPr>
          </a:p>
          <a:p>
            <a:pPr algn="l">
              <a:lnSpc>
                <a:spcPts val="3960"/>
              </a:lnSpc>
            </a:pPr>
            <a:r>
              <a:rPr lang="ru-RU" sz="3300" b="1" dirty="0">
                <a:solidFill>
                  <a:srgbClr val="222222"/>
                </a:solidFill>
                <a:latin typeface="Vela Sans Med" pitchFamily="34" charset="0"/>
                <a:ea typeface="Vela Sans Bold" pitchFamily="34" charset="-122"/>
                <a:cs typeface="Vela Sans Bold" pitchFamily="34" charset="-120"/>
              </a:rPr>
              <a:t>Ч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исла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,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знаки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имеют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свой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dirty="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подтекст</a:t>
            </a:r>
            <a:r>
              <a:rPr lang="en-US" sz="3300" dirty="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.
</a:t>
            </a:r>
            <a:br>
              <a:rPr dirty="0"/>
            </a:b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9505950" y="1428750"/>
            <a:ext cx="8143875" cy="7458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60"/>
              </a:lnSpc>
            </a:pPr>
            <a:r>
              <a:rPr lang="en-US" sz="33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Халдейская нумерология</a:t>
            </a:r>
            <a:r>
              <a:rPr lang="en-US" sz="33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br>
              <a:rPr/>
            </a:br>
            <a:r>
              <a:rPr lang="en-US" sz="33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опирается на </a:t>
            </a:r>
            <a:r>
              <a:rPr lang="en-US" sz="330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фонетический</a:t>
            </a:r>
            <a:r>
              <a:rPr lang="en-US" sz="33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330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аспект</a:t>
            </a:r>
            <a:r>
              <a:rPr lang="ru-RU" sz="33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,</a:t>
            </a:r>
            <a:r>
              <a:rPr lang="en-US" sz="33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endParaRPr lang="ru-RU" sz="3300">
              <a:solidFill>
                <a:srgbClr val="222222"/>
              </a:solidFill>
              <a:latin typeface="Vela Sans Med" pitchFamily="34" charset="0"/>
              <a:ea typeface="Vela Sans Med" pitchFamily="34" charset="-122"/>
              <a:cs typeface="Vela Sans Med" pitchFamily="34" charset="-120"/>
            </a:endParaRPr>
          </a:p>
          <a:p>
            <a:pPr algn="l">
              <a:lnSpc>
                <a:spcPts val="3960"/>
              </a:lnSpc>
            </a:pPr>
            <a:r>
              <a:rPr lang="ru-RU" sz="33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т</a:t>
            </a:r>
            <a:r>
              <a:rPr lang="en-US" sz="330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о</a:t>
            </a:r>
            <a:r>
              <a:rPr lang="en-US" sz="33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есть, на звучание имени человека, а не на его </a:t>
            </a:r>
            <a:r>
              <a:rPr lang="en-US" sz="330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написание</a:t>
            </a:r>
            <a:r>
              <a:rPr lang="en-US" sz="33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.</a:t>
            </a:r>
          </a:p>
          <a:p>
            <a:pPr algn="l">
              <a:lnSpc>
                <a:spcPts val="3960"/>
              </a:lnSpc>
            </a:pPr>
            <a:r>
              <a:rPr lang="en-US" sz="33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en-US" sz="3300" b="1" err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Таро</a:t>
            </a:r>
            <a:r>
              <a:rPr lang="ru-RU" sz="33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 - </a:t>
            </a:r>
            <a:r>
              <a:rPr lang="en-US" sz="3300" b="1" err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нумерология</a:t>
            </a:r>
            <a:r>
              <a:rPr lang="en-US" sz="33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endParaRPr lang="ru-RU" sz="3300">
              <a:solidFill>
                <a:srgbClr val="222222"/>
              </a:solidFill>
              <a:latin typeface="Vela Sans Med" pitchFamily="34" charset="0"/>
              <a:ea typeface="Vela Sans Med" pitchFamily="34" charset="-122"/>
              <a:cs typeface="Vela Sans Med" pitchFamily="34" charset="-120"/>
            </a:endParaRPr>
          </a:p>
          <a:p>
            <a:pPr algn="l">
              <a:lnSpc>
                <a:spcPts val="3960"/>
              </a:lnSpc>
            </a:pPr>
            <a:r>
              <a:rPr lang="en-US" sz="330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Эта</a:t>
            </a:r>
            <a:r>
              <a:rPr lang="en-US" sz="33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методика самопознания основана на высших арканах Таро, каждый из которых символизируют </a:t>
            </a:r>
            <a:r>
              <a:rPr lang="en-US" sz="330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энергию</a:t>
            </a:r>
            <a:r>
              <a:rPr lang="en-US" sz="33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.</a:t>
            </a:r>
          </a:p>
          <a:p>
            <a:pPr>
              <a:lnSpc>
                <a:spcPts val="3960"/>
              </a:lnSpc>
            </a:pPr>
            <a:r>
              <a:rPr lang="en-US" sz="33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en-US" sz="3300" b="1" err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Ангельская</a:t>
            </a:r>
            <a:r>
              <a:rPr lang="en-US" sz="3300" b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ru-RU" sz="3300" b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нумерология</a:t>
            </a:r>
            <a:r>
              <a:rPr lang="en-US" sz="33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- интерпретирует повторение в повседневной жизни одних и тех же числовых комбинаций.</a:t>
            </a:r>
            <a:br>
              <a:rPr/>
            </a:br>
            <a:endParaRPr lang="en-US" sz="3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143000"/>
            <a:ext cx="5133976" cy="8001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3725" y="1495425"/>
            <a:ext cx="10715625" cy="7305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 невежестве: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Неумение концентрироваться, бессмысленная активность (тела и ума), коварство, плохая память, нежелание учиться новому. Неспособность извлекать уроки из прошедших событий и тотальное обвинение всех в своих проблемах. Легко выходят из отношений.</a:t>
            </a:r>
            <a:br>
              <a:rPr/>
            </a:br>
            <a:br>
              <a:rPr/>
            </a:b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 страсти: 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Хитрость, желание слушать и передавать сплетни, особенно с сексуальным оттенком, умение наладить отношения с «нужными» людьми, стремление казаться всезнайками, желание изучать то, что поможет манипулировать людьми, достичь высокого материального положения и славы, большая активность ума и тела, суетливость, продажность, заумная речь, огромная гордыня из-за интеллекта.</a:t>
            </a:r>
            <a:br>
              <a:rPr/>
            </a:br>
            <a:endParaRPr lang="en-US" sz="3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143000"/>
            <a:ext cx="5133976" cy="8001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3725" y="1295400"/>
            <a:ext cx="10715625" cy="7705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 благости: 
</a:t>
            </a:r>
            <a:r>
              <a:rPr lang="en-US" sz="30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Непревзойденная логика, глубочайшие аналитические способности, умение учиться на чужих ошибках и очень кратких наставлениях, умение быстро схватывать суть.
Способность объяснять сложные вещи коротко и простым, доступным языком, находить со всеми общий язык. Открытость к новым знаниям, способность четко ставить цели и достигать их вне зависимости от обстоятельств, быстрая адаптация к различным жизненным обстоятельствам и людям.
Способность контролировать свои чувства и ум. Тонкое чувство юмора, умение по-хорошему шутить над собой. Здравомыслие. Сильное желание познать Абсолютную Истину и изучать Высшие знания.
Понимание, что всё, что с нами происходит — это уроки, а все, кого мы встречаем в жизни — это наши Учителя. Понимание того, что только Божественная любовь может быть конечной целью жизни.</a:t>
            </a:r>
            <a:endParaRPr lang="en-US" sz="3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4825" y="466725"/>
            <a:ext cx="5715000" cy="895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825" y="666750"/>
            <a:ext cx="5715000" cy="895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905625" y="990600"/>
            <a:ext cx="8724900" cy="280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25"/>
              </a:lnSpc>
              <a:buNone/>
            </a:pP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ТАРО НУМЕРОЛОГИЯ:</a:t>
            </a:r>
            <a:br>
              <a:rPr/>
            </a:br>
            <a:br>
              <a:rPr/>
            </a:b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ИЕРОФАНТ</a:t>
            </a:r>
            <a:endParaRPr lang="en-US" sz="4500"/>
          </a:p>
        </p:txBody>
      </p:sp>
      <p:sp>
        <p:nvSpPr>
          <p:cNvPr id="5" name="Text 1"/>
          <p:cNvSpPr/>
          <p:nvPr/>
        </p:nvSpPr>
        <p:spPr>
          <a:xfrm>
            <a:off x="6943725" y="3838575"/>
            <a:ext cx="2876550" cy="2000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Знание
Традиция
Порядок
Семья
</a:t>
            </a:r>
            <a:r>
              <a:rPr lang="ru-RU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Покровительство</a:t>
            </a:r>
            <a:endParaRPr lang="en-US" sz="2625"/>
          </a:p>
        </p:txBody>
      </p:sp>
      <p:sp>
        <p:nvSpPr>
          <p:cNvPr id="6" name="Text 2"/>
          <p:cNvSpPr/>
          <p:nvPr/>
        </p:nvSpPr>
        <p:spPr>
          <a:xfrm>
            <a:off x="6905625" y="8258175"/>
            <a:ext cx="81915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9600" b="1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5</a:t>
            </a:r>
            <a:endParaRPr lang="en-US" sz="9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272374"/>
            <a:ext cx="16097250" cy="9405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Плюсы энергии:
</a:t>
            </a: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• Следование правилам и традициям.  Хранители традиций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Ответственность и надежность. Во всем порядок и четкость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Хорошие ораторские способности, прекрасная логика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Умение сделать информацию практичной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Большая роль семьи, традиций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Всю жизнь учатся, ищут новую информацию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Передают накопленные знания. Умение говорить просто о сложном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Накапливают духовные знания. Принимают все и не делят мир на белое и черное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Всегда придут на помощь своим близким</a:t>
            </a:r>
            <a:br>
              <a:rPr/>
            </a:br>
            <a:br>
              <a:rPr/>
            </a:b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Минусы энергии:</a:t>
            </a:r>
            <a:r>
              <a:rPr lang="en-US" sz="30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
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Стремление не учить, а поучать. Деление людей на глупых и умных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Принимают только свою точку зрения, навязывают свои принципы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Сразу идут на спор, неумение идти на компромиссы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Гордыня, категоричность, узость мышления, сидят в своих рамках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Чрезмерная зацепка за семью и близких людей, контроль над ними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Консерваторы, никаких перемен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Всё подчинено логике, нет места интуиции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Желание управлять и властвовать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Проблемы с законом, проблемы с обучением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Неумение создавать и удерживать семью.  Плохие отношения с отцом, потеря его авторитета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Синдром самозванца</a:t>
            </a:r>
            <a:endParaRPr lang="en-US" sz="3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4825" y="666750"/>
            <a:ext cx="5715000" cy="895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4200" y="3324225"/>
            <a:ext cx="11182350" cy="3648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Для реализации потенциала: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Следить за своей речью, спокойно говорить, а не поучать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Создавать пространство передачи знаний своим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   последователям и единомышленникам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Уважать мнение других, если даже он расходится с твоим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Развивать интуицию и принять, что не все можно поддать логике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Принять многогранность мира и выйти из рамок   консерватизма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 легкостью решаться на перемены, принимать новое, изучать</a:t>
            </a:r>
            <a:endParaRPr lang="en-US" sz="3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143000"/>
            <a:ext cx="5133976" cy="8001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5625" y="990600"/>
            <a:ext cx="9258300" cy="280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25"/>
              </a:lnSpc>
              <a:buNone/>
            </a:pP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ВЕДИЧЕСКАЯ НУМЕРОЛОГИЯ:
</a:t>
            </a:r>
            <a:br>
              <a:rPr/>
            </a:b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ВЕНЕРА</a:t>
            </a:r>
            <a:endParaRPr lang="en-US" sz="4500"/>
          </a:p>
        </p:txBody>
      </p:sp>
      <p:sp>
        <p:nvSpPr>
          <p:cNvPr id="4" name="Text 1"/>
          <p:cNvSpPr/>
          <p:nvPr/>
        </p:nvSpPr>
        <p:spPr>
          <a:xfrm>
            <a:off x="6943725" y="6181725"/>
            <a:ext cx="106299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Потенциал помогать, лечить, лакшери жизнь,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адресная, точечная забота.</a:t>
            </a:r>
            <a:endParaRPr lang="en-US" sz="2625"/>
          </a:p>
        </p:txBody>
      </p:sp>
      <p:sp>
        <p:nvSpPr>
          <p:cNvPr id="5" name="Text 2"/>
          <p:cNvSpPr/>
          <p:nvPr/>
        </p:nvSpPr>
        <p:spPr>
          <a:xfrm>
            <a:off x="6943725" y="3838575"/>
            <a:ext cx="1981200" cy="2000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Романтика
Любовь
Творчество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Искусство</a:t>
            </a:r>
            <a:br>
              <a:rPr/>
            </a:br>
            <a:endParaRPr lang="en-US" sz="2625"/>
          </a:p>
        </p:txBody>
      </p:sp>
      <p:sp>
        <p:nvSpPr>
          <p:cNvPr id="6" name="Text 3"/>
          <p:cNvSpPr/>
          <p:nvPr/>
        </p:nvSpPr>
        <p:spPr>
          <a:xfrm>
            <a:off x="6905625" y="7800975"/>
            <a:ext cx="8001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9600" b="1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6</a:t>
            </a:r>
            <a:endParaRPr lang="en-US" sz="9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143000"/>
            <a:ext cx="5133976" cy="8001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2750" y="680936"/>
            <a:ext cx="11096625" cy="8653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 невежестве: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Сексуальные извращения, гомосексуализм, склонность к сексуальному насилию или мазохизму, обращение к черной магии, неразборчивость в личных отношениях, грубость, вульгарность.</a:t>
            </a:r>
            <a:br>
              <a:rPr/>
            </a:br>
            <a:br>
              <a:rPr/>
            </a:b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 страсти:</a:t>
            </a:r>
            <a:r>
              <a:rPr lang="en-US" sz="30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
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Частая смена сексуальных партнеров, пошлый юмор, желание манипулировать. Яркая, бросающаяся в глаза одежда, стремление всегда следовать моде. Привязанность к материальному положению партнера, его внешности, неспособность видеть суть. Супружеские измены. Сильная ревность.</a:t>
            </a:r>
            <a:br>
              <a:rPr/>
            </a:br>
            <a:br>
              <a:rPr/>
            </a:b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 благости: 
</a:t>
            </a:r>
            <a:r>
              <a:rPr lang="en-US" sz="30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Безусловная любовь и доброжелательность ко всем живым существам. Способность принимать себя и других. Грациозность. Умение создавать пространство любви вокруг. Правильное использование драгоценных камней, цветов, музыки, ароматов. Чувство прекрасного. Всепрощение, скромность, отличное чувство юмора, харизма. Скромная, но со вкусом подобранная одежда.</a:t>
            </a:r>
            <a:endParaRPr lang="en-US" sz="3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4825" y="647700"/>
            <a:ext cx="5715000" cy="895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825" y="666750"/>
            <a:ext cx="5715000" cy="895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905625" y="990600"/>
            <a:ext cx="8724900" cy="280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25"/>
              </a:lnSpc>
              <a:buNone/>
            </a:pP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ТАРО НУМЕРОЛОГИЯ:</a:t>
            </a:r>
            <a:br>
              <a:rPr/>
            </a:br>
            <a:br>
              <a:rPr/>
            </a:b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ВЛЮБЛЕННЫЕ</a:t>
            </a:r>
            <a:endParaRPr lang="en-US" sz="4500"/>
          </a:p>
        </p:txBody>
      </p:sp>
      <p:sp>
        <p:nvSpPr>
          <p:cNvPr id="5" name="Text 1"/>
          <p:cNvSpPr/>
          <p:nvPr/>
        </p:nvSpPr>
        <p:spPr>
          <a:xfrm>
            <a:off x="6943725" y="3838575"/>
            <a:ext cx="3152775" cy="280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ru-RU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Правильный выбор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ru-RU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Любовь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ru-RU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Самоценность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ru-RU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Дружба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ru-RU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Общение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ru-RU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Красота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ru-RU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Гармония</a:t>
            </a:r>
            <a:endParaRPr lang="en-US" sz="2625"/>
          </a:p>
        </p:txBody>
      </p:sp>
      <p:sp>
        <p:nvSpPr>
          <p:cNvPr id="6" name="Text 2"/>
          <p:cNvSpPr/>
          <p:nvPr/>
        </p:nvSpPr>
        <p:spPr>
          <a:xfrm>
            <a:off x="6905625" y="8258175"/>
            <a:ext cx="8001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9600" b="1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6</a:t>
            </a:r>
            <a:endParaRPr lang="en-US" sz="9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375" y="797668"/>
            <a:ext cx="16097250" cy="7974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Плюсы энергии:
</a:t>
            </a: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• Коммуникабельность, общительность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Прекрасный вкус, понимание моды, умение видеть и создавать красоту во всем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Любят нравиться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Безусловная любовь к себе и своему телу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Баланс между внутренним и внешним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Делают выбор уверенно и не жалеют о последствиях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Искренность и честность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Творческая одаренность</a:t>
            </a:r>
            <a:br>
              <a:rPr/>
            </a:br>
            <a:br>
              <a:rPr/>
            </a:b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Минусы энергии: 
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Зависимость от мнения окружающих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Болтливы и не умеют держать язык за зубами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Зацикленность на изживших себя отношениях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Зацеплены только за внешнюю красоту: красивое тело, красивая одежда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Поверхностны в чувствах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Нежелание видеть истину, пребывание в розовых очках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Бегают на свидания в надежде получить внимание и любовь</a:t>
            </a:r>
            <a:endParaRPr lang="en-US" sz="3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4825" y="666750"/>
            <a:ext cx="5715000" cy="895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3725" y="3124200"/>
            <a:ext cx="11182350" cy="404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Для реализации потенциала: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Осознать что ты уже ЦЕННОСТЬ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Взращивать свою самоценность  через собственные выборы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Научиться любить, невзирая на материальные преграды на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   своем пути любви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Перестать зависеть от мнения окружающих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Научиться делать СВОЙ ВЫБОР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Открывать сердце любви, научиться любить самой и не ждать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   ее от окружающих</a:t>
            </a:r>
            <a:endParaRPr lang="en-US"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5325" y="733425"/>
            <a:ext cx="17106900" cy="88296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325" y="733425"/>
            <a:ext cx="9467850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25"/>
              </a:lnSpc>
              <a:buNone/>
            </a:pP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ПРИНЦИПЫ НУМЕРОЛОГИИ</a:t>
            </a:r>
            <a:endParaRPr lang="en-US" sz="4500"/>
          </a:p>
        </p:txBody>
      </p:sp>
      <p:sp>
        <p:nvSpPr>
          <p:cNvPr id="4" name="Text 1"/>
          <p:cNvSpPr/>
          <p:nvPr/>
        </p:nvSpPr>
        <p:spPr>
          <a:xfrm>
            <a:off x="695325" y="1781175"/>
            <a:ext cx="8010525" cy="504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en-US" sz="33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Простота </a:t>
            </a:r>
            <a:r>
              <a:rPr lang="en-US" sz="33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(понимание чисел 1-9, где есть корневое значение любого числа)</a:t>
            </a:r>
            <a:br>
              <a:rPr/>
            </a:br>
            <a:br>
              <a:rPr/>
            </a:br>
            <a:r>
              <a:rPr lang="en-US" sz="33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По теории Пифагора, все числа, больше 9, могут быть </a:t>
            </a:r>
            <a:r>
              <a:rPr lang="en-US" sz="33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сокращены до цифр от 1 до 9</a:t>
            </a:r>
            <a:r>
              <a:rPr lang="en-US" sz="33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, поскольку они являются исходными числами, из которых могут быть получены все </a:t>
            </a:r>
            <a:r>
              <a:rPr lang="en-US" sz="330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другие</a:t>
            </a:r>
            <a:r>
              <a:rPr lang="en-US" sz="33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.</a:t>
            </a:r>
          </a:p>
          <a:p>
            <a:pPr marL="0" indent="0" algn="l">
              <a:lnSpc>
                <a:spcPts val="3960"/>
              </a:lnSpc>
              <a:buNone/>
            </a:pPr>
            <a:endParaRPr lang="en-US" sz="3300">
              <a:solidFill>
                <a:srgbClr val="222222"/>
              </a:solidFill>
              <a:latin typeface="Vela Sans Med" pitchFamily="34" charset="0"/>
            </a:endParaRPr>
          </a:p>
          <a:p>
            <a:pPr marL="0" indent="0" algn="l">
              <a:lnSpc>
                <a:spcPts val="3960"/>
              </a:lnSpc>
              <a:buNone/>
            </a:pPr>
            <a:endParaRPr lang="en-US" sz="3300"/>
          </a:p>
        </p:txBody>
      </p:sp>
      <p:sp>
        <p:nvSpPr>
          <p:cNvPr id="5" name="Text 2"/>
          <p:cNvSpPr/>
          <p:nvPr/>
        </p:nvSpPr>
        <p:spPr>
          <a:xfrm>
            <a:off x="9705975" y="1781175"/>
            <a:ext cx="8124825" cy="504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en-US" sz="33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Баланс  </a:t>
            </a:r>
            <a:br>
              <a:rPr/>
            </a:br>
            <a:r>
              <a:rPr lang="en-US" sz="33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Каждая энергия </a:t>
            </a:r>
            <a:r>
              <a:rPr lang="en-US" sz="33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ДУАЛЬНА</a:t>
            </a:r>
            <a:r>
              <a:rPr lang="en-US" sz="33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. Это значит, что человек может проявлять ее как в плюсе так и в минусе. Зависит это от осознанности и ответственности человека.</a:t>
            </a:r>
            <a:br>
              <a:rPr/>
            </a:br>
            <a:br>
              <a:rPr/>
            </a:br>
            <a:r>
              <a:rPr lang="en-US" sz="33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Это ежедневный выбор человека.  </a:t>
            </a:r>
            <a:r>
              <a:rPr lang="en-US" sz="3300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Плюс</a:t>
            </a:r>
            <a:r>
              <a:rPr lang="en-US" sz="33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или минус, белое или черное.</a:t>
            </a:r>
            <a:endParaRPr lang="en-US" sz="3300"/>
          </a:p>
        </p:txBody>
      </p:sp>
      <p:sp>
        <p:nvSpPr>
          <p:cNvPr id="6" name="Text 3"/>
          <p:cNvSpPr/>
          <p:nvPr/>
        </p:nvSpPr>
        <p:spPr>
          <a:xfrm>
            <a:off x="695325" y="7357730"/>
            <a:ext cx="8048625" cy="2205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ts val="3960"/>
              </a:lnSpc>
              <a:buFont typeface="Arial" panose="020B0604020202020204" pitchFamily="34" charset="0"/>
              <a:buChar char="•"/>
            </a:pPr>
            <a:r>
              <a:rPr lang="en-US" sz="33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Цикличность</a:t>
            </a:r>
            <a:br>
              <a:rPr/>
            </a:br>
            <a:r>
              <a:rPr lang="en-US" sz="33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Прогностика работает так: повторяем выбор = повторяем сценарий!</a:t>
            </a:r>
            <a:br>
              <a:rPr/>
            </a:br>
            <a:br>
              <a:rPr/>
            </a:br>
            <a:endParaRPr lang="en-US" sz="33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143000"/>
            <a:ext cx="5133976" cy="8001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5625" y="990600"/>
            <a:ext cx="9239250" cy="280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25"/>
              </a:lnSpc>
              <a:buNone/>
            </a:pP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ВЕДИЧЕСКАЯ НУМЕРОЛОГИЯ:
</a:t>
            </a:r>
            <a:br>
              <a:rPr/>
            </a:b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КЕТУ</a:t>
            </a:r>
            <a:endParaRPr lang="en-US" sz="4500"/>
          </a:p>
        </p:txBody>
      </p:sp>
      <p:sp>
        <p:nvSpPr>
          <p:cNvPr id="4" name="Text 1"/>
          <p:cNvSpPr/>
          <p:nvPr/>
        </p:nvSpPr>
        <p:spPr>
          <a:xfrm>
            <a:off x="6943725" y="6181725"/>
            <a:ext cx="106299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Теневая планета-мудрость, копать в самую суть, отрешенность.</a:t>
            </a:r>
            <a:endParaRPr lang="en-US" sz="2625"/>
          </a:p>
        </p:txBody>
      </p:sp>
      <p:sp>
        <p:nvSpPr>
          <p:cNvPr id="5" name="Text 2"/>
          <p:cNvSpPr/>
          <p:nvPr/>
        </p:nvSpPr>
        <p:spPr>
          <a:xfrm>
            <a:off x="6943725" y="3838575"/>
            <a:ext cx="2505075" cy="2400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Изоляция
Сомнения
Внезапность
Невидимое
Отчуждение
Освобождение </a:t>
            </a:r>
            <a:endParaRPr lang="en-US" sz="2625"/>
          </a:p>
        </p:txBody>
      </p:sp>
      <p:sp>
        <p:nvSpPr>
          <p:cNvPr id="6" name="Text 3"/>
          <p:cNvSpPr/>
          <p:nvPr/>
        </p:nvSpPr>
        <p:spPr>
          <a:xfrm>
            <a:off x="6905625" y="7800975"/>
            <a:ext cx="67627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9600" b="1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7</a:t>
            </a:r>
            <a:endParaRPr lang="en-US" sz="9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143000"/>
            <a:ext cx="5133976" cy="8001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3725" y="778213"/>
            <a:ext cx="10715625" cy="84800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 невежестве: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Так как Кету является огненной планетой, в невежестве её энергии могут проявиться как сильный, ничем не обоснованный гнев, крайне импульсивное поведение. Может дать проблемы с самоидентификацией, большие страхи. Человек с Кету в невежестве не способен принимать перемены в жизни.</a:t>
            </a:r>
            <a:br>
              <a:rPr/>
            </a:br>
            <a:br>
              <a:rPr/>
            </a:b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 страсти: 
</a:t>
            </a:r>
            <a:r>
              <a:rPr lang="en-US" sz="30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Человек с Кету в страсти всеми силами старается избежать  изменений, он очень зацеплен за стабильность и именно этим притягивает в свою жизнь перемены, которых так боится.</a:t>
            </a:r>
            <a:br>
              <a:rPr/>
            </a:br>
            <a:br>
              <a:rPr/>
            </a:b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 благости:</a:t>
            </a:r>
            <a:r>
              <a:rPr lang="en-US" sz="30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У людей с Кету в благости потрясающая интуиция, огромная проницательность и сила провидения. Кету дает человеку глубокое понимание духовных истин, мистические способности. Рождаются мистики.</a:t>
            </a:r>
            <a:endParaRPr lang="en-US" sz="3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4825" y="666750"/>
            <a:ext cx="5715000" cy="895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5625" y="990600"/>
            <a:ext cx="8724900" cy="280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25"/>
              </a:lnSpc>
              <a:buNone/>
            </a:pP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ТАРО НУМЕРОЛОГИЯ:</a:t>
            </a:r>
            <a:br>
              <a:rPr/>
            </a:br>
            <a:br>
              <a:rPr/>
            </a:b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КОЛЕСНИЦА</a:t>
            </a:r>
            <a:endParaRPr lang="en-US" sz="4500"/>
          </a:p>
        </p:txBody>
      </p:sp>
      <p:sp>
        <p:nvSpPr>
          <p:cNvPr id="4" name="Text 1"/>
          <p:cNvSpPr/>
          <p:nvPr/>
        </p:nvSpPr>
        <p:spPr>
          <a:xfrm>
            <a:off x="6943725" y="3838575"/>
            <a:ext cx="2143125" cy="3600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Прорыв
Идея
Движение
Победа
Управление
Достижения 
Цель
Команда
Лидерство</a:t>
            </a:r>
            <a:endParaRPr lang="en-US" sz="2625"/>
          </a:p>
        </p:txBody>
      </p:sp>
      <p:sp>
        <p:nvSpPr>
          <p:cNvPr id="5" name="Text 2"/>
          <p:cNvSpPr/>
          <p:nvPr/>
        </p:nvSpPr>
        <p:spPr>
          <a:xfrm>
            <a:off x="6943725" y="8258175"/>
            <a:ext cx="67627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9600" b="1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7</a:t>
            </a:r>
            <a:endParaRPr lang="en-US" sz="9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9100" y="856034"/>
            <a:ext cx="16097250" cy="8583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Плюсы энергии:
</a:t>
            </a: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•  Ставят перед собой цели и достигают их, ведут за собой других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Не сидят на месте, ищут приключения, нужно движение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Лидерская энергия, победители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Амбициозные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Хорошо водят любые виды транспорта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Упорны, настойчивы. Даже после неудач поднимаются и продолжают идти к своей цели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Реализуются в команде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Большие амбиции, серьёзные карьерные планы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Создают благостное детство детям</a:t>
            </a:r>
            <a:br>
              <a:rPr/>
            </a:br>
            <a:br>
              <a:rPr/>
            </a:b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Минусы энергии:</a:t>
            </a:r>
            <a:r>
              <a:rPr lang="en-US" sz="30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
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Нереализованные и ленивые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Часто не доводят дела до конца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Страх брать на себя ответственность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Воинственно настроены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Боязнь конкурировать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Замалчивание проблем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Неумение отстаивать свои границы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Саморазрушение</a:t>
            </a:r>
            <a:br>
              <a:rPr/>
            </a:br>
            <a:endParaRPr lang="en-US" sz="3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4825" y="666750"/>
            <a:ext cx="5715000" cy="895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3725" y="2524125"/>
            <a:ext cx="11182350" cy="5248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Для реализации потенциала: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Поверить что ты победитель и идти вперед из состояния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   чемпиона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Научиться говорить о своих целях и желаниях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Твоя жизнь – это движение вперед к намеченным целям.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   Преодолеть пассивность и лень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Взять управление колесницей жизни в собственные руки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Не бояться озвучивать свои мысли, они ценны для окружающих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Научиться управлять и руководить с миром и в миру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В реализации своей цели всегда опираться на коллектив,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   уметь принять их помощь и делегировать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Найти путь вдохновения в жизни и повести за собой людей</a:t>
            </a:r>
            <a:endParaRPr lang="en-US" sz="3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143000"/>
            <a:ext cx="5133976" cy="8001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5625" y="990600"/>
            <a:ext cx="9048750" cy="280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25"/>
              </a:lnSpc>
              <a:buNone/>
            </a:pP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ВЕДИЧЕСКАЯ НУМЕРОЛОГИЯ:</a:t>
            </a:r>
            <a:br>
              <a:rPr/>
            </a:br>
            <a:br>
              <a:rPr/>
            </a:b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САТУРН</a:t>
            </a:r>
            <a:endParaRPr lang="en-US" sz="4500"/>
          </a:p>
        </p:txBody>
      </p:sp>
      <p:sp>
        <p:nvSpPr>
          <p:cNvPr id="4" name="Text 1"/>
          <p:cNvSpPr/>
          <p:nvPr/>
        </p:nvSpPr>
        <p:spPr>
          <a:xfrm>
            <a:off x="6943725" y="6181725"/>
            <a:ext cx="106299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Мастерство, справедливость, служение.</a:t>
            </a:r>
            <a:endParaRPr lang="en-US" sz="2625"/>
          </a:p>
        </p:txBody>
      </p:sp>
      <p:sp>
        <p:nvSpPr>
          <p:cNvPr id="5" name="Text 2"/>
          <p:cNvSpPr/>
          <p:nvPr/>
        </p:nvSpPr>
        <p:spPr>
          <a:xfrm>
            <a:off x="6943725" y="3838575"/>
            <a:ext cx="2609850" cy="280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Закон
Порядок
Надёжность  
Планомерность
Дисциплина 
Терпение
Организатор</a:t>
            </a:r>
            <a:endParaRPr lang="en-US" sz="2625"/>
          </a:p>
        </p:txBody>
      </p:sp>
      <p:sp>
        <p:nvSpPr>
          <p:cNvPr id="6" name="Text 3"/>
          <p:cNvSpPr/>
          <p:nvPr/>
        </p:nvSpPr>
        <p:spPr>
          <a:xfrm>
            <a:off x="6905625" y="7800975"/>
            <a:ext cx="8096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9600" b="1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8</a:t>
            </a:r>
            <a:endParaRPr lang="en-US" sz="96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143000"/>
            <a:ext cx="5133976" cy="8001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3725" y="638175"/>
            <a:ext cx="10715625" cy="9020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 невежестве: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Холодность, цинизм. Полная неспособность терпеть. Преступные наклонности, извращенность и паранойя.</a:t>
            </a:r>
            <a:br>
              <a:rPr/>
            </a:br>
            <a:br>
              <a:rPr/>
            </a:b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 страсти: 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Убежденность, что тяжелый труд — это цель жизни. Постоянное желание что-то изменить. Неумение отдыхать и расслабляться. Серьезное отношение ко всему, чрезмерная осторожность. Фанатичное стремление все организовывать. Привычка полагаться только на свои силы, трудоголизм, нетерпение.</a:t>
            </a:r>
            <a:br>
              <a:rPr/>
            </a:br>
            <a:br>
              <a:rPr/>
            </a:b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 благости: 
</a:t>
            </a:r>
            <a:r>
              <a:rPr lang="en-US" sz="30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Терпение, скромность, отсутствие ложного Эго. Видение во всем Высшей воли, полное внутреннее приятие всего и всех, спокойствие. Верность, правдивость, надежность. Понимание, что подлинный труд — это в первую очередь работа над собой, своими недостатками, а не тяжелая работа ради достижения материального комфорта и славы. Контроль над эмоциями. Отличные исполнительские и организаторские способности.</a:t>
            </a:r>
            <a:endParaRPr lang="en-US" sz="3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5300" y="666750"/>
            <a:ext cx="5715000" cy="895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5625" y="990600"/>
            <a:ext cx="8724900" cy="280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25"/>
              </a:lnSpc>
              <a:buNone/>
            </a:pP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ТАРО НУМЕРОЛОГИЯ:</a:t>
            </a:r>
            <a:br>
              <a:rPr/>
            </a:b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
СПРАВЕДЛИВОСТЬ</a:t>
            </a:r>
            <a:endParaRPr lang="en-US" sz="4500"/>
          </a:p>
        </p:txBody>
      </p:sp>
      <p:sp>
        <p:nvSpPr>
          <p:cNvPr id="4" name="Text 1"/>
          <p:cNvSpPr/>
          <p:nvPr/>
        </p:nvSpPr>
        <p:spPr>
          <a:xfrm>
            <a:off x="6943725" y="3619500"/>
            <a:ext cx="3076575" cy="3600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Защита
Система
Закон
Ответственность
Честность
Самопрезентация
Карма
Справедливость
Золотая Середина</a:t>
            </a:r>
            <a:endParaRPr lang="en-US" sz="2625"/>
          </a:p>
        </p:txBody>
      </p:sp>
      <p:sp>
        <p:nvSpPr>
          <p:cNvPr id="5" name="Text 2"/>
          <p:cNvSpPr/>
          <p:nvPr/>
        </p:nvSpPr>
        <p:spPr>
          <a:xfrm>
            <a:off x="6943725" y="8258175"/>
            <a:ext cx="8096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9600" b="1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8</a:t>
            </a:r>
            <a:endParaRPr lang="en-US" sz="96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550" y="1685925"/>
            <a:ext cx="16097250" cy="6296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Плюсы энергии:
</a:t>
            </a: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• Понимают законы кармы и причинно-следственные связи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Прекрасные координаторы 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Пообещали –выполнили 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Имеют обостренное чувство справедливости  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Принадлежность системе</a:t>
            </a:r>
            <a:br>
              <a:rPr/>
            </a:br>
            <a:br>
              <a:rPr/>
            </a:b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Минусы энергии: 
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Убеждение, что жизнь трудна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Нежелание извлекать уроки с собственных ошибок и меняться, гордыня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Зацепка за честность “За что мне это?”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Тяжелая карма, бесконечная череда одних и тех же ситуаций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Чувство вины, самобичевание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Придирки к поступкам других</a:t>
            </a:r>
            <a:endParaRPr lang="en-US" sz="3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8175" y="666750"/>
            <a:ext cx="5715000" cy="895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3725" y="3124200"/>
            <a:ext cx="11182350" cy="2847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Для реализации потенциала: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Создавать систему во всём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Сохранять эмоциональный баланс, избегать перегибов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Помнить - во всех событиях есть справедливость Бога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Развивать гибкость, принятие других, позволять им быть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Изучать законы причинно-следственных связей</a:t>
            </a:r>
            <a:endParaRPr lang="en-US"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81900" y="5305425"/>
            <a:ext cx="3124200" cy="42957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209208" y="5637721"/>
            <a:ext cx="7886988" cy="37731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04850" y="295275"/>
            <a:ext cx="16897350" cy="3562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ПОМНИТЕ!</a:t>
            </a:r>
            <a:br>
              <a:rPr/>
            </a:br>
            <a:br>
              <a:rPr/>
            </a:br>
            <a:r>
              <a:rPr lang="en-US" sz="33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Одержимость</a:t>
            </a:r>
            <a:r>
              <a:rPr lang="en-US" sz="33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приводит к </a:t>
            </a:r>
            <a:r>
              <a:rPr lang="en-US" sz="33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профессионализму</a:t>
            </a:r>
            <a:r>
              <a:rPr lang="en-US" sz="33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!</a:t>
            </a:r>
            <a:br>
              <a:rPr/>
            </a:br>
            <a:r>
              <a:rPr lang="en-US" sz="33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Человек приходит к вам за помощью, за ресурсом!</a:t>
            </a:r>
            <a:br>
              <a:rPr/>
            </a:br>
            <a:br>
              <a:rPr/>
            </a:br>
            <a:r>
              <a:rPr lang="en-US" sz="33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Ваша задача осознать в какой точке человек на момент консультации, показать его возможности и к чему он может прийти!</a:t>
            </a:r>
            <a:endParaRPr lang="en-US" sz="4500"/>
          </a:p>
        </p:txBody>
      </p:sp>
      <p:sp>
        <p:nvSpPr>
          <p:cNvPr id="5" name="Text 1"/>
          <p:cNvSpPr/>
          <p:nvPr/>
        </p:nvSpPr>
        <p:spPr>
          <a:xfrm rot="-6156483">
            <a:off x="12753975" y="6941076"/>
            <a:ext cx="4095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6" name="Text 2"/>
          <p:cNvSpPr/>
          <p:nvPr/>
        </p:nvSpPr>
        <p:spPr>
          <a:xfrm rot="-7631783">
            <a:off x="12582525" y="6563133"/>
            <a:ext cx="3905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7" name="Text 3"/>
          <p:cNvSpPr/>
          <p:nvPr/>
        </p:nvSpPr>
        <p:spPr>
          <a:xfrm rot="-8590903">
            <a:off x="12172950" y="6224332"/>
            <a:ext cx="5048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8" name="Text 4"/>
          <p:cNvSpPr/>
          <p:nvPr/>
        </p:nvSpPr>
        <p:spPr>
          <a:xfrm rot="-9181450">
            <a:off x="11830050" y="5977806"/>
            <a:ext cx="3905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9" name="Text 5"/>
          <p:cNvSpPr/>
          <p:nvPr/>
        </p:nvSpPr>
        <p:spPr>
          <a:xfrm rot="-9525708">
            <a:off x="11449050" y="5811300"/>
            <a:ext cx="4095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10" name="Text 6"/>
          <p:cNvSpPr/>
          <p:nvPr/>
        </p:nvSpPr>
        <p:spPr>
          <a:xfrm rot="-9751838">
            <a:off x="11153775" y="5702771"/>
            <a:ext cx="381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11" name="Text 7"/>
          <p:cNvSpPr/>
          <p:nvPr/>
        </p:nvSpPr>
        <p:spPr>
          <a:xfrm rot="-9871263">
            <a:off x="11058525" y="5645040"/>
            <a:ext cx="1809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12" name="Text 8"/>
          <p:cNvSpPr/>
          <p:nvPr/>
        </p:nvSpPr>
        <p:spPr>
          <a:xfrm rot="-9935895">
            <a:off x="10953750" y="5616925"/>
            <a:ext cx="1714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b="1">
                <a:solidFill>
                  <a:srgbClr val="000000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 </a:t>
            </a:r>
            <a:endParaRPr lang="en-US" sz="4500"/>
          </a:p>
        </p:txBody>
      </p:sp>
      <p:sp>
        <p:nvSpPr>
          <p:cNvPr id="13" name="Text 9"/>
          <p:cNvSpPr/>
          <p:nvPr/>
        </p:nvSpPr>
        <p:spPr>
          <a:xfrm rot="-10100867">
            <a:off x="10544175" y="5547551"/>
            <a:ext cx="3905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14" name="Text 10"/>
          <p:cNvSpPr/>
          <p:nvPr/>
        </p:nvSpPr>
        <p:spPr>
          <a:xfrm rot="-10333249">
            <a:off x="10096500" y="5465591"/>
            <a:ext cx="3238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15" name="Text 11"/>
          <p:cNvSpPr/>
          <p:nvPr/>
        </p:nvSpPr>
        <p:spPr>
          <a:xfrm rot="-10542248">
            <a:off x="9591675" y="5416434"/>
            <a:ext cx="3905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16" name="Text 12"/>
          <p:cNvSpPr/>
          <p:nvPr/>
        </p:nvSpPr>
        <p:spPr>
          <a:xfrm rot="-10710448">
            <a:off x="9191625" y="5395458"/>
            <a:ext cx="3524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17" name="Text 13"/>
          <p:cNvSpPr/>
          <p:nvPr/>
        </p:nvSpPr>
        <p:spPr>
          <a:xfrm rot="10734343">
            <a:off x="8763000" y="5394516"/>
            <a:ext cx="4095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18" name="Text 14"/>
          <p:cNvSpPr/>
          <p:nvPr/>
        </p:nvSpPr>
        <p:spPr>
          <a:xfrm rot="10572457">
            <a:off x="8382000" y="5411741"/>
            <a:ext cx="381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19" name="Text 15"/>
          <p:cNvSpPr/>
          <p:nvPr/>
        </p:nvSpPr>
        <p:spPr>
          <a:xfrm rot="10426365">
            <a:off x="8058150" y="5441396"/>
            <a:ext cx="3524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20" name="Text 16"/>
          <p:cNvSpPr/>
          <p:nvPr/>
        </p:nvSpPr>
        <p:spPr>
          <a:xfrm rot="10282826">
            <a:off x="7724775" y="5484015"/>
            <a:ext cx="381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21" name="Text 17"/>
          <p:cNvSpPr/>
          <p:nvPr/>
        </p:nvSpPr>
        <p:spPr>
          <a:xfrm rot="10186532">
            <a:off x="7620000" y="5517761"/>
            <a:ext cx="1809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b="1">
                <a:solidFill>
                  <a:srgbClr val="000000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,</a:t>
            </a:r>
            <a:endParaRPr lang="en-US" sz="4500"/>
          </a:p>
        </p:txBody>
      </p:sp>
      <p:sp>
        <p:nvSpPr>
          <p:cNvPr id="22" name="Text 18"/>
          <p:cNvSpPr/>
          <p:nvPr/>
        </p:nvSpPr>
        <p:spPr>
          <a:xfrm rot="10134085">
            <a:off x="7515225" y="5538191"/>
            <a:ext cx="1714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b="1">
                <a:solidFill>
                  <a:srgbClr val="000000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 </a:t>
            </a:r>
            <a:endParaRPr lang="en-US" sz="4500"/>
          </a:p>
        </p:txBody>
      </p:sp>
      <p:sp>
        <p:nvSpPr>
          <p:cNvPr id="23" name="Text 19"/>
          <p:cNvSpPr/>
          <p:nvPr/>
        </p:nvSpPr>
        <p:spPr>
          <a:xfrm rot="9998925">
            <a:off x="7153275" y="5591897"/>
            <a:ext cx="4095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24" name="Text 20"/>
          <p:cNvSpPr/>
          <p:nvPr/>
        </p:nvSpPr>
        <p:spPr>
          <a:xfrm rot="9797353">
            <a:off x="6829425" y="5680576"/>
            <a:ext cx="3905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25" name="Text 21"/>
          <p:cNvSpPr/>
          <p:nvPr/>
        </p:nvSpPr>
        <p:spPr>
          <a:xfrm rot="9559560">
            <a:off x="6457950" y="5796106"/>
            <a:ext cx="4476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26" name="Text 22"/>
          <p:cNvSpPr/>
          <p:nvPr/>
        </p:nvSpPr>
        <p:spPr>
          <a:xfrm rot="9241604">
            <a:off x="6124575" y="5950112"/>
            <a:ext cx="3905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28" name="Text 24"/>
          <p:cNvSpPr/>
          <p:nvPr/>
        </p:nvSpPr>
        <p:spPr>
          <a:xfrm rot="7885306">
            <a:off x="5410200" y="6487908"/>
            <a:ext cx="3238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29" name="Text 25"/>
          <p:cNvSpPr/>
          <p:nvPr/>
        </p:nvSpPr>
        <p:spPr>
          <a:xfrm rot="6675336">
            <a:off x="5191125" y="6819970"/>
            <a:ext cx="3524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30" name="Text 26"/>
          <p:cNvSpPr/>
          <p:nvPr/>
        </p:nvSpPr>
        <p:spPr>
          <a:xfrm rot="5164251">
            <a:off x="5486400" y="7438234"/>
            <a:ext cx="4476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31" name="Text 27"/>
          <p:cNvSpPr/>
          <p:nvPr/>
        </p:nvSpPr>
        <p:spPr>
          <a:xfrm rot="4072539">
            <a:off x="5381625" y="7981700"/>
            <a:ext cx="1714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b="1">
                <a:solidFill>
                  <a:srgbClr val="000000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 </a:t>
            </a:r>
            <a:endParaRPr lang="en-US" sz="4500"/>
          </a:p>
        </p:txBody>
      </p:sp>
      <p:sp>
        <p:nvSpPr>
          <p:cNvPr id="32" name="Text 28"/>
          <p:cNvSpPr/>
          <p:nvPr/>
        </p:nvSpPr>
        <p:spPr>
          <a:xfrm rot="3147892">
            <a:off x="5467350" y="8078605"/>
            <a:ext cx="3905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33" name="Text 29"/>
          <p:cNvSpPr/>
          <p:nvPr/>
        </p:nvSpPr>
        <p:spPr>
          <a:xfrm rot="2519109">
            <a:off x="5657850" y="8472676"/>
            <a:ext cx="1714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b="1">
                <a:solidFill>
                  <a:srgbClr val="000000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 </a:t>
            </a:r>
            <a:endParaRPr lang="en-US" sz="4500"/>
          </a:p>
        </p:txBody>
      </p:sp>
      <p:sp>
        <p:nvSpPr>
          <p:cNvPr id="34" name="Text 30"/>
          <p:cNvSpPr/>
          <p:nvPr/>
        </p:nvSpPr>
        <p:spPr>
          <a:xfrm rot="2128243">
            <a:off x="5741360" y="8505569"/>
            <a:ext cx="3905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37" name="Text 33"/>
          <p:cNvSpPr/>
          <p:nvPr/>
        </p:nvSpPr>
        <p:spPr>
          <a:xfrm rot="1048162">
            <a:off x="6781800" y="9114683"/>
            <a:ext cx="3619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40" name="Text 36"/>
          <p:cNvSpPr/>
          <p:nvPr/>
        </p:nvSpPr>
        <p:spPr>
          <a:xfrm rot="517174">
            <a:off x="7734300" y="9386131"/>
            <a:ext cx="3524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43" name="Text 39"/>
          <p:cNvSpPr/>
          <p:nvPr/>
        </p:nvSpPr>
        <p:spPr>
          <a:xfrm rot="83577">
            <a:off x="8743950" y="9515712"/>
            <a:ext cx="3619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46" name="Text 42"/>
          <p:cNvSpPr/>
          <p:nvPr/>
        </p:nvSpPr>
        <p:spPr>
          <a:xfrm rot="-149394">
            <a:off x="9305925" y="9535296"/>
            <a:ext cx="4095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47" name="Text 43"/>
          <p:cNvSpPr/>
          <p:nvPr/>
        </p:nvSpPr>
        <p:spPr>
          <a:xfrm rot="-324604">
            <a:off x="9734550" y="9524871"/>
            <a:ext cx="3905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48" name="Text 44"/>
          <p:cNvSpPr/>
          <p:nvPr/>
        </p:nvSpPr>
        <p:spPr>
          <a:xfrm rot="-542615">
            <a:off x="10220325" y="9489550"/>
            <a:ext cx="4095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49" name="Text 45"/>
          <p:cNvSpPr/>
          <p:nvPr/>
        </p:nvSpPr>
        <p:spPr>
          <a:xfrm rot="-780391">
            <a:off x="10744200" y="9403951"/>
            <a:ext cx="3238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  <p:sp>
        <p:nvSpPr>
          <p:cNvPr id="55" name="Text 51"/>
          <p:cNvSpPr/>
          <p:nvPr/>
        </p:nvSpPr>
        <p:spPr>
          <a:xfrm rot="-3651540">
            <a:off x="12858750" y="8533521"/>
            <a:ext cx="381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endParaRPr lang="en-US" sz="45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143000"/>
            <a:ext cx="5133976" cy="8001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5625" y="990600"/>
            <a:ext cx="9124950" cy="280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25"/>
              </a:lnSpc>
              <a:buNone/>
            </a:pP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ВЕДИЧЕСКАЯ НУМЕРОЛОГИЯ:
</a:t>
            </a:r>
            <a:br>
              <a:rPr/>
            </a:b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МАРС</a:t>
            </a:r>
            <a:endParaRPr lang="en-US" sz="4500"/>
          </a:p>
        </p:txBody>
      </p:sp>
      <p:sp>
        <p:nvSpPr>
          <p:cNvPr id="4" name="Text 1"/>
          <p:cNvSpPr/>
          <p:nvPr/>
        </p:nvSpPr>
        <p:spPr>
          <a:xfrm>
            <a:off x="6943725" y="6181725"/>
            <a:ext cx="106299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Духовный воин, Амазонка.</a:t>
            </a:r>
            <a:endParaRPr lang="en-US" sz="2625"/>
          </a:p>
        </p:txBody>
      </p:sp>
      <p:sp>
        <p:nvSpPr>
          <p:cNvPr id="5" name="Text 2"/>
          <p:cNvSpPr/>
          <p:nvPr/>
        </p:nvSpPr>
        <p:spPr>
          <a:xfrm>
            <a:off x="6943725" y="3838575"/>
            <a:ext cx="2647950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Храбрость
Энергичность
Решительность 
Активность           </a:t>
            </a:r>
            <a:endParaRPr lang="en-US" sz="2625"/>
          </a:p>
        </p:txBody>
      </p:sp>
      <p:sp>
        <p:nvSpPr>
          <p:cNvPr id="6" name="Text 3"/>
          <p:cNvSpPr/>
          <p:nvPr/>
        </p:nvSpPr>
        <p:spPr>
          <a:xfrm>
            <a:off x="6905625" y="7800975"/>
            <a:ext cx="7715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9600" b="1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9</a:t>
            </a:r>
            <a:endParaRPr lang="en-US" sz="96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143000"/>
            <a:ext cx="5133976" cy="8001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3725" y="856034"/>
            <a:ext cx="10829925" cy="8202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 невежестве: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Агрессивность ко всем, извращения, садизм, садомазохизм, безжалостность, жестокость. Речь наполнена гневом.</a:t>
            </a:r>
            <a:br>
              <a:rPr/>
            </a:br>
            <a:br>
              <a:rPr/>
            </a:b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 страсти: 
</a:t>
            </a:r>
            <a:r>
              <a:rPr lang="en-US" sz="30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Большая физическая активность, сильное сексуальное желание, распущенность, большая физическая сила, привязанность к различным соревнованиям, турнирам, азартным играм.</a:t>
            </a:r>
            <a:br>
              <a:rPr/>
            </a:br>
            <a:br>
              <a:rPr/>
            </a:b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 благости: 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Бесстрашие, сила воли, энтузиазм, практичность, решительность, преданность Высшей цели, серьезное отношение к сексуальной энергии, способность ее накапливать, долгое время обходиться без секса. Четкое логическое мышление. Умение практически воплощать любые, даже  революционные, идеи. Желание и способность защищать слабых.</a:t>
            </a:r>
            <a:endParaRPr lang="en-US" sz="3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4825" y="666750"/>
            <a:ext cx="5715000" cy="895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5625" y="990600"/>
            <a:ext cx="8724900" cy="280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25"/>
              </a:lnSpc>
              <a:buNone/>
            </a:pP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ТАРО НУМЕРОЛОГИЯ:</a:t>
            </a:r>
            <a:br>
              <a:rPr/>
            </a:b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
ОТШЕЛЬНИК</a:t>
            </a:r>
            <a:endParaRPr lang="en-US" sz="4500"/>
          </a:p>
        </p:txBody>
      </p:sp>
      <p:sp>
        <p:nvSpPr>
          <p:cNvPr id="4" name="Text 1"/>
          <p:cNvSpPr/>
          <p:nvPr/>
        </p:nvSpPr>
        <p:spPr>
          <a:xfrm>
            <a:off x="6943725" y="3838575"/>
            <a:ext cx="3314700" cy="3600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Мудрость
Опыт
Передача Знаний
Аналитика
Самодостаточность
Уединение
Единомышленники
Преданность
Самопознание</a:t>
            </a:r>
            <a:endParaRPr lang="en-US" sz="2625"/>
          </a:p>
        </p:txBody>
      </p:sp>
      <p:sp>
        <p:nvSpPr>
          <p:cNvPr id="5" name="Text 2"/>
          <p:cNvSpPr/>
          <p:nvPr/>
        </p:nvSpPr>
        <p:spPr>
          <a:xfrm>
            <a:off x="6905625" y="8258175"/>
            <a:ext cx="7715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9600" b="1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9</a:t>
            </a:r>
            <a:endParaRPr lang="en-US" sz="96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375" y="857250"/>
            <a:ext cx="16097250" cy="820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Плюсы энергии:
</a:t>
            </a: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• Люди самодостаточные и наделенные мудростью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Любят одиночество и внутреннюю тишину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Неспешны и несуетливы. Склонны к научной деятельности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Очень глубокие, заботливые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Отдают свои знания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Лекари душ и тел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Переоценка прошлого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Предельная честность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Талант открывать путь другим людям</a:t>
            </a:r>
            <a:br>
              <a:rPr/>
            </a:br>
            <a:br>
              <a:rPr/>
            </a:b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Минусы энергии:</a:t>
            </a:r>
            <a:r>
              <a:rPr lang="en-US" sz="30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
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Замкнутые, недоверчивые, очень осторожные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Чрезмерный аскетизм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Гордыня, осуждение людей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Неразборчивы в интимных связях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Не умеют принимать блага материального мира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Гордыня</a:t>
            </a:r>
            <a:br>
              <a:rPr/>
            </a:br>
            <a:r>
              <a:rPr lang="en-US" sz="247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Склонность брать на себя вину</a:t>
            </a:r>
            <a:endParaRPr lang="en-US" sz="3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4825" y="666750"/>
            <a:ext cx="5715000" cy="895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3725" y="2924175"/>
            <a:ext cx="11182350" cy="444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Для реализации потенциала: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Одиночество – это твой ресурс для озарений.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   Но не уходи туда надолго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Излечить душу от страха перед отношениями, от боли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   и обид прошлого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Убрать стену между собой и миром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Собрать круг единомышленников и передавать знания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Работать с опытом, и начать говорить о нем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Осознать, что у тебя ЕСТЬ ОПЫТ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• Раскрывать в себе способности целительства душ и тел людей</a:t>
            </a:r>
            <a:endParaRPr lang="en-US"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0"/>
            <a:ext cx="9467850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25"/>
              </a:lnSpc>
              <a:buNone/>
            </a:pP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МЕТАФИЗИКА ЧИСЕЛ</a:t>
            </a:r>
            <a:endParaRPr lang="en-US" sz="4500"/>
          </a:p>
        </p:txBody>
      </p:sp>
      <p:sp>
        <p:nvSpPr>
          <p:cNvPr id="3" name="Text 1"/>
          <p:cNvSpPr/>
          <p:nvPr/>
        </p:nvSpPr>
        <p:spPr>
          <a:xfrm>
            <a:off x="609600" y="876299"/>
            <a:ext cx="8010525" cy="6925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27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0</a:t>
            </a:r>
            <a:r>
              <a:rPr lang="en-US" sz="225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- начало, пустота, истина.</a:t>
            </a:r>
            <a:br>
              <a:rPr/>
            </a:br>
            <a:r>
              <a:rPr lang="en-US" sz="225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Мощный потенциал, но без другого числа не может раскрыться.</a:t>
            </a:r>
            <a:br>
              <a:rPr/>
            </a:br>
            <a:br>
              <a:rPr/>
            </a:br>
            <a:r>
              <a:rPr lang="en-US" sz="27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10</a:t>
            </a:r>
            <a:r>
              <a:rPr lang="en-US" sz="225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- “я большой”. Единица усиливается, либо ноль добавляет задачу со звездочкой.</a:t>
            </a:r>
            <a:br>
              <a:rPr/>
            </a:br>
            <a:br>
              <a:rPr/>
            </a:br>
            <a:r>
              <a:rPr lang="en-US" sz="27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1</a:t>
            </a:r>
            <a:r>
              <a:rPr lang="en-US" sz="225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- мощное мужское начало ,идея, первый импульс, мысль</a:t>
            </a:r>
            <a:br>
              <a:rPr/>
            </a:br>
            <a:r>
              <a:rPr lang="en-US" sz="225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br>
              <a:rPr/>
            </a:br>
            <a:r>
              <a:rPr lang="en-US" sz="27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2</a:t>
            </a:r>
            <a:r>
              <a:rPr lang="en-US" sz="225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- о партнерстве, осознания слова  “Мы”, взаимоотношения, женское число (капризность), число выбора, умение принимать </a:t>
            </a:r>
            <a:br>
              <a:rPr/>
            </a:br>
            <a:r>
              <a:rPr lang="en-US" sz="225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en-US" sz="27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3</a:t>
            </a:r>
            <a:r>
              <a:rPr lang="en-US" sz="27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225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- ребенок, творение, общение, взаимодействие с другими людьми.</a:t>
            </a:r>
            <a:br>
              <a:rPr/>
            </a:br>
            <a:r>
              <a:rPr lang="en-US" sz="225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Три единства: тело, разум, душа! Фигура треугольник.</a:t>
            </a:r>
            <a:endParaRPr lang="en-US" sz="2700"/>
          </a:p>
        </p:txBody>
      </p:sp>
      <p:sp>
        <p:nvSpPr>
          <p:cNvPr id="4" name="Text 2"/>
          <p:cNvSpPr/>
          <p:nvPr/>
        </p:nvSpPr>
        <p:spPr>
          <a:xfrm>
            <a:off x="9534525" y="876300"/>
            <a:ext cx="8172450" cy="6219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27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4</a:t>
            </a:r>
            <a:r>
              <a:rPr lang="en-US" sz="225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- стабильность, устойчивость, консервативность. Фигура - квадрат.</a:t>
            </a:r>
            <a:br>
              <a:rPr/>
            </a:br>
            <a:r>
              <a:rPr lang="en-US" sz="225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4 времени года, 4 стихии.</a:t>
            </a:r>
            <a:br>
              <a:rPr/>
            </a:br>
            <a:r>
              <a:rPr lang="en-US" sz="225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 </a:t>
            </a:r>
            <a:br>
              <a:rPr/>
            </a:br>
            <a:r>
              <a:rPr lang="en-US" sz="27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5</a:t>
            </a:r>
            <a:r>
              <a:rPr lang="en-US" sz="225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- свобода ,перемены ,выход за рамки.</a:t>
            </a:r>
            <a:br>
              <a:rPr/>
            </a:br>
            <a:br>
              <a:rPr/>
            </a:br>
            <a:r>
              <a:rPr lang="en-US" sz="27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6</a:t>
            </a:r>
            <a:r>
              <a:rPr lang="en-US" sz="27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225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- самодостаточность, комфорт, наполнение, семья.</a:t>
            </a:r>
            <a:br>
              <a:rPr/>
            </a:br>
            <a:r>
              <a:rPr lang="en-US" sz="225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</a:t>
            </a:r>
            <a:r>
              <a:rPr lang="en-US" sz="27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7</a:t>
            </a:r>
            <a:r>
              <a:rPr lang="en-US" sz="225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- число мистики, непривязанность к материальному, поиск истины. </a:t>
            </a:r>
            <a:br>
              <a:rPr/>
            </a:br>
            <a:r>
              <a:rPr lang="en-US" sz="225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Запущенная стрела вверх.</a:t>
            </a:r>
            <a:br>
              <a:rPr/>
            </a:br>
            <a:br>
              <a:rPr/>
            </a:br>
            <a:r>
              <a:rPr lang="en-US" sz="27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8</a:t>
            </a:r>
            <a:r>
              <a:rPr lang="en-US" sz="225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- число кармы, причинно-следственная связь.</a:t>
            </a:r>
            <a:br>
              <a:rPr/>
            </a:br>
            <a:br>
              <a:rPr/>
            </a:br>
            <a:r>
              <a:rPr lang="en-US" sz="27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9</a:t>
            </a:r>
            <a:r>
              <a:rPr lang="en-US" sz="225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- глобальность, благотворительность, завершение, подведение итогов.</a:t>
            </a:r>
            <a:br>
              <a:rPr/>
            </a:br>
            <a:endParaRPr lang="en-US" sz="2700"/>
          </a:p>
        </p:txBody>
      </p:sp>
      <p:sp>
        <p:nvSpPr>
          <p:cNvPr id="5" name="Text 3"/>
          <p:cNvSpPr/>
          <p:nvPr/>
        </p:nvSpPr>
        <p:spPr>
          <a:xfrm>
            <a:off x="609600" y="7529209"/>
            <a:ext cx="9553575" cy="767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25"/>
              </a:lnSpc>
              <a:buNone/>
            </a:pP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ТРИГОНЫ ЧИСЕЛ</a:t>
            </a:r>
            <a:endParaRPr lang="en-US" sz="4500"/>
          </a:p>
        </p:txBody>
      </p:sp>
      <p:sp>
        <p:nvSpPr>
          <p:cNvPr id="6" name="Text 4"/>
          <p:cNvSpPr/>
          <p:nvPr/>
        </p:nvSpPr>
        <p:spPr>
          <a:xfrm>
            <a:off x="695325" y="8296275"/>
            <a:ext cx="8010525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1, 5, 7</a:t>
            </a:r>
            <a:r>
              <a:rPr lang="en-US" sz="225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- энергия, идея </a:t>
            </a:r>
            <a:br>
              <a:rPr/>
            </a:br>
            <a:br>
              <a:rPr/>
            </a:br>
            <a:r>
              <a:rPr lang="en-US" sz="225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2, 4, 8</a:t>
            </a:r>
            <a:r>
              <a:rPr lang="en-US" sz="225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- материальный мир, результат </a:t>
            </a:r>
            <a:br>
              <a:rPr/>
            </a:br>
            <a:br>
              <a:rPr/>
            </a:br>
            <a:r>
              <a:rPr lang="en-US" sz="225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3, 6, 9 </a:t>
            </a:r>
            <a:r>
              <a:rPr lang="en-US" sz="225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- служение, духовность</a:t>
            </a:r>
            <a:endParaRPr lang="en-US" sz="22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1211" y="3352800"/>
            <a:ext cx="341004" cy="35433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3400" y="1420238"/>
            <a:ext cx="9553575" cy="1332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25"/>
              </a:lnSpc>
              <a:buNone/>
            </a:pP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РАСЧЕТ:</a:t>
            </a:r>
            <a:endParaRPr lang="en-US" sz="4500"/>
          </a:p>
        </p:txBody>
      </p:sp>
      <p:sp>
        <p:nvSpPr>
          <p:cNvPr id="4" name="Text 1"/>
          <p:cNvSpPr/>
          <p:nvPr/>
        </p:nvSpPr>
        <p:spPr>
          <a:xfrm>
            <a:off x="533400" y="2600325"/>
            <a:ext cx="8172450" cy="5057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10"/>
              </a:lnSpc>
              <a:buNone/>
            </a:pPr>
            <a:r>
              <a:rPr lang="en-US" sz="29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18.06.1988  =1+8+6+1+9+8+8 = 41</a:t>
            </a:r>
            <a:br>
              <a:rPr/>
            </a:br>
            <a:r>
              <a:rPr lang="en-US" sz="29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4+1 = 5</a:t>
            </a:r>
            <a:br>
              <a:rPr/>
            </a:br>
            <a:r>
              <a:rPr lang="en-US" sz="29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41/5</a:t>
            </a:r>
            <a:br>
              <a:rPr/>
            </a:br>
            <a:r>
              <a:rPr lang="en-US" sz="29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Дальше берём 2 константа и умножаем на первую цифру в дате рождения 2*1=2 </a:t>
            </a:r>
            <a:br>
              <a:rPr/>
            </a:br>
            <a:r>
              <a:rPr lang="en-US" sz="29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
41-2=3+9 = 12</a:t>
            </a:r>
            <a:br>
              <a:rPr/>
            </a:br>
            <a:r>
              <a:rPr lang="en-US" sz="29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39/12</a:t>
            </a:r>
            <a:br>
              <a:rPr/>
            </a:br>
            <a:r>
              <a:rPr lang="en-US" sz="29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18.06.1988 </a:t>
            </a:r>
            <a:r>
              <a:rPr lang="en-US" sz="2925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небесный</a:t>
            </a:r>
            <a:r>
              <a:rPr lang="en-US" sz="29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</a:t>
            </a:r>
            <a:r>
              <a:rPr lang="en-US" sz="2925" err="1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паспорт</a:t>
            </a:r>
            <a:endParaRPr lang="ru-RU" sz="2925">
              <a:solidFill>
                <a:srgbClr val="222222"/>
              </a:solidFill>
              <a:latin typeface="Vela Sans Med" pitchFamily="34" charset="0"/>
              <a:ea typeface="Vela Sans Med" pitchFamily="34" charset="-122"/>
              <a:cs typeface="Vela Sans Med" pitchFamily="34" charset="-120"/>
            </a:endParaRPr>
          </a:p>
          <a:p>
            <a:pPr marL="0" indent="0" algn="l">
              <a:lnSpc>
                <a:spcPts val="3510"/>
              </a:lnSpc>
              <a:buNone/>
            </a:pPr>
            <a:br>
              <a:rPr/>
            </a:br>
            <a:br>
              <a:rPr/>
            </a:br>
            <a:r>
              <a:rPr lang="en-US" sz="36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41/5. 39/12</a:t>
            </a:r>
            <a:endParaRPr lang="en-US" sz="2925"/>
          </a:p>
        </p:txBody>
      </p:sp>
      <p:sp>
        <p:nvSpPr>
          <p:cNvPr id="5" name="Text 2"/>
          <p:cNvSpPr/>
          <p:nvPr/>
        </p:nvSpPr>
        <p:spPr>
          <a:xfrm>
            <a:off x="9906000" y="3495675"/>
            <a:ext cx="7743825" cy="3133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10"/>
              </a:lnSpc>
              <a:buNone/>
            </a:pPr>
            <a:r>
              <a:rPr lang="en-US" sz="2925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Число дня</a:t>
            </a:r>
            <a:r>
              <a:rPr lang="en-US" sz="29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- это ошибки прошлых воплощений</a:t>
            </a:r>
            <a:br>
              <a:rPr/>
            </a:br>
            <a:br>
              <a:rPr/>
            </a:br>
            <a:r>
              <a:rPr lang="en-US" sz="2925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Месяц</a:t>
            </a:r>
            <a:r>
              <a:rPr lang="en-US" sz="29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- задача в рамках рода </a:t>
            </a:r>
            <a:br>
              <a:rPr/>
            </a:br>
            <a:br>
              <a:rPr/>
            </a:br>
            <a:r>
              <a:rPr lang="en-US" sz="2925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Год </a:t>
            </a:r>
            <a:r>
              <a:rPr lang="en-US" sz="29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- вероятный сценарий следующей жизни</a:t>
            </a:r>
            <a:endParaRPr lang="en-US" sz="2925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143000"/>
            <a:ext cx="5133976" cy="8001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5625" y="990600"/>
            <a:ext cx="9172575" cy="280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25"/>
              </a:lnSpc>
              <a:buNone/>
            </a:pP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ВЕДИЧЕСКАЯ НУМЕРОЛОГИЯ:
</a:t>
            </a:r>
            <a:br>
              <a:rPr/>
            </a:br>
            <a:r>
              <a:rPr lang="en-US" sz="4500" b="1">
                <a:solidFill>
                  <a:srgbClr val="222222"/>
                </a:solidFill>
                <a:latin typeface="Karma Bold" pitchFamily="34" charset="0"/>
                <a:ea typeface="Karma Bold" pitchFamily="34" charset="-122"/>
                <a:cs typeface="Karma Bold" pitchFamily="34" charset="-120"/>
              </a:rPr>
              <a:t>СОЛНЦЕ</a:t>
            </a:r>
            <a:endParaRPr lang="en-US" sz="4500"/>
          </a:p>
        </p:txBody>
      </p:sp>
      <p:sp>
        <p:nvSpPr>
          <p:cNvPr id="4" name="Text 1"/>
          <p:cNvSpPr/>
          <p:nvPr/>
        </p:nvSpPr>
        <p:spPr>
          <a:xfrm>
            <a:off x="6943725" y="6181725"/>
            <a:ext cx="106299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Старт всему новому, веду за собой, про идею.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Я есть индивидуальность, я - первый.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Предводитель с флагом, лидер.</a:t>
            </a:r>
            <a:br>
              <a:rPr/>
            </a:br>
            <a:endParaRPr lang="en-US" sz="2625"/>
          </a:p>
        </p:txBody>
      </p:sp>
      <p:sp>
        <p:nvSpPr>
          <p:cNvPr id="5" name="Text 2"/>
          <p:cNvSpPr/>
          <p:nvPr/>
        </p:nvSpPr>
        <p:spPr>
          <a:xfrm>
            <a:off x="6943725" y="3838575"/>
            <a:ext cx="3181350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Индивидуальность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Жизненная сила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Сила воли 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Отец</a:t>
            </a:r>
            <a:endParaRPr lang="en-US" sz="2625"/>
          </a:p>
        </p:txBody>
      </p:sp>
      <p:sp>
        <p:nvSpPr>
          <p:cNvPr id="6" name="Text 3"/>
          <p:cNvSpPr/>
          <p:nvPr/>
        </p:nvSpPr>
        <p:spPr>
          <a:xfrm>
            <a:off x="6943725" y="7800975"/>
            <a:ext cx="48577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9600" b="1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1</a:t>
            </a:r>
            <a:endParaRPr lang="en-US" sz="9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800" y="1143000"/>
            <a:ext cx="5133976" cy="8001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3725" y="856034"/>
            <a:ext cx="10715625" cy="8373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 невежестве: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Зацикленность на себе, гордыня, агрессия, болезненная зависимость от мнения окружающих, враждебный настрой по отношению к миру, постоянные претензии, длительный гнев, высокомерие или наоборот, полная неуверенность в себе.</a:t>
            </a:r>
            <a:br>
              <a:rPr/>
            </a:br>
            <a:br>
              <a:rPr/>
            </a:b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 страсти:</a:t>
            </a:r>
            <a:r>
              <a:rPr lang="en-US" sz="3000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 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Сильное желание быть в центре внимания, огромное стремление к власти, желание манипулировать другими, эксплуатировать их, большая активность в преследовании своих эгоистичных целей, принятие ответственности, только если это выгодно.</a:t>
            </a:r>
            <a:br>
              <a:rPr/>
            </a:br>
            <a:br>
              <a:rPr/>
            </a:br>
            <a:r>
              <a:rPr lang="en-US" sz="3000" b="1">
                <a:solidFill>
                  <a:srgbClr val="222222"/>
                </a:solidFill>
                <a:latin typeface="Vela Sans Bold" pitchFamily="34" charset="0"/>
                <a:ea typeface="Vela Sans Bold" pitchFamily="34" charset="-122"/>
                <a:cs typeface="Vela Sans Bold" pitchFamily="34" charset="-120"/>
              </a:rPr>
              <a:t>В благости: 
</a:t>
            </a:r>
            <a:br>
              <a:rPr/>
            </a:br>
            <a:r>
              <a:rPr lang="en-US" sz="2625">
                <a:solidFill>
                  <a:srgbClr val="222222"/>
                </a:solidFill>
                <a:latin typeface="Vela Sans Med" pitchFamily="34" charset="0"/>
                <a:ea typeface="Vela Sans Med" pitchFamily="34" charset="-122"/>
                <a:cs typeface="Vela Sans Med" pitchFamily="34" charset="-120"/>
              </a:rPr>
              <a:t>Большое чувство ответственности — за себя, за свой род, благородство, щедрость, человечность, целеустремленность, решительность, самодисциплина, большая сила воли, умение руководить, новаторство.</a:t>
            </a:r>
            <a:endParaRPr lang="en-US"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4451</Words>
  <Application>Microsoft Macintosh PowerPoint</Application>
  <PresentationFormat>Custom</PresentationFormat>
  <Paragraphs>179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Karma Bold</vt:lpstr>
      <vt:lpstr>Poppins Bold</vt:lpstr>
      <vt:lpstr>Vela Sans Bold</vt:lpstr>
      <vt:lpstr>Vela Sans Med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Tetiana Tregub</cp:lastModifiedBy>
  <cp:revision>3</cp:revision>
  <dcterms:created xsi:type="dcterms:W3CDTF">2024-04-18T01:44:16Z</dcterms:created>
  <dcterms:modified xsi:type="dcterms:W3CDTF">2024-04-30T03:46:50Z</dcterms:modified>
</cp:coreProperties>
</file>